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55"/>
  </p:notesMasterIdLst>
  <p:handoutMasterIdLst>
    <p:handoutMasterId r:id="rId56"/>
  </p:handoutMasterIdLst>
  <p:sldIdLst>
    <p:sldId id="840" r:id="rId7"/>
    <p:sldId id="293" r:id="rId8"/>
    <p:sldId id="765" r:id="rId9"/>
    <p:sldId id="842" r:id="rId10"/>
    <p:sldId id="761" r:id="rId11"/>
    <p:sldId id="272" r:id="rId12"/>
    <p:sldId id="843" r:id="rId13"/>
    <p:sldId id="726" r:id="rId14"/>
    <p:sldId id="762" r:id="rId15"/>
    <p:sldId id="752" r:id="rId16"/>
    <p:sldId id="731" r:id="rId17"/>
    <p:sldId id="763" r:id="rId18"/>
    <p:sldId id="649" r:id="rId19"/>
    <p:sldId id="777" r:id="rId20"/>
    <p:sldId id="778" r:id="rId21"/>
    <p:sldId id="779" r:id="rId22"/>
    <p:sldId id="780" r:id="rId23"/>
    <p:sldId id="781" r:id="rId24"/>
    <p:sldId id="782" r:id="rId25"/>
    <p:sldId id="783" r:id="rId26"/>
    <p:sldId id="784" r:id="rId27"/>
    <p:sldId id="785" r:id="rId28"/>
    <p:sldId id="786" r:id="rId29"/>
    <p:sldId id="790" r:id="rId30"/>
    <p:sldId id="793" r:id="rId31"/>
    <p:sldId id="794" r:id="rId32"/>
    <p:sldId id="795" r:id="rId33"/>
    <p:sldId id="797" r:id="rId34"/>
    <p:sldId id="798" r:id="rId35"/>
    <p:sldId id="799" r:id="rId36"/>
    <p:sldId id="800" r:id="rId37"/>
    <p:sldId id="802" r:id="rId38"/>
    <p:sldId id="803" r:id="rId39"/>
    <p:sldId id="844" r:id="rId40"/>
    <p:sldId id="804" r:id="rId41"/>
    <p:sldId id="805" r:id="rId42"/>
    <p:sldId id="838" r:id="rId43"/>
    <p:sldId id="806" r:id="rId44"/>
    <p:sldId id="807" r:id="rId45"/>
    <p:sldId id="808" r:id="rId46"/>
    <p:sldId id="845" r:id="rId47"/>
    <p:sldId id="847" r:id="rId48"/>
    <p:sldId id="846" r:id="rId49"/>
    <p:sldId id="809" r:id="rId50"/>
    <p:sldId id="432" r:id="rId51"/>
    <p:sldId id="697" r:id="rId52"/>
    <p:sldId id="290" r:id="rId53"/>
    <p:sldId id="1196" r:id="rId54"/>
  </p:sldIdLst>
  <p:sldSz cx="12192000" cy="6858000"/>
  <p:notesSz cx="6858000" cy="9296400"/>
  <p:custDataLst>
    <p:tags r:id="rId57"/>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840"/>
            <p14:sldId id="293"/>
            <p14:sldId id="765"/>
            <p14:sldId id="842"/>
            <p14:sldId id="761"/>
            <p14:sldId id="272"/>
            <p14:sldId id="843"/>
            <p14:sldId id="726"/>
            <p14:sldId id="762"/>
            <p14:sldId id="752"/>
            <p14:sldId id="731"/>
            <p14:sldId id="763"/>
            <p14:sldId id="649"/>
            <p14:sldId id="777"/>
            <p14:sldId id="778"/>
            <p14:sldId id="779"/>
            <p14:sldId id="780"/>
            <p14:sldId id="781"/>
            <p14:sldId id="782"/>
            <p14:sldId id="783"/>
            <p14:sldId id="784"/>
            <p14:sldId id="785"/>
            <p14:sldId id="786"/>
            <p14:sldId id="790"/>
            <p14:sldId id="793"/>
            <p14:sldId id="794"/>
            <p14:sldId id="795"/>
            <p14:sldId id="797"/>
            <p14:sldId id="798"/>
            <p14:sldId id="799"/>
            <p14:sldId id="800"/>
            <p14:sldId id="802"/>
            <p14:sldId id="803"/>
            <p14:sldId id="844"/>
            <p14:sldId id="804"/>
            <p14:sldId id="805"/>
            <p14:sldId id="838"/>
            <p14:sldId id="806"/>
            <p14:sldId id="807"/>
            <p14:sldId id="808"/>
            <p14:sldId id="845"/>
            <p14:sldId id="847"/>
            <p14:sldId id="846"/>
            <p14:sldId id="809"/>
            <p14:sldId id="432"/>
            <p14:sldId id="697"/>
            <p14:sldId id="290"/>
            <p14:sldId id="1196"/>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6C4"/>
    <a:srgbClr val="000000"/>
    <a:srgbClr val="05B2BB"/>
    <a:srgbClr val="06CAD4"/>
    <a:srgbClr val="90E6E4"/>
    <a:srgbClr val="47BDD5"/>
    <a:srgbClr val="B0DEEE"/>
    <a:srgbClr val="90CBE6"/>
    <a:srgbClr val="64DADA"/>
    <a:srgbClr val="89C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5" autoAdjust="0"/>
    <p:restoredTop sz="62037" autoAdjust="0"/>
  </p:normalViewPr>
  <p:slideViewPr>
    <p:cSldViewPr snapToGrid="0">
      <p:cViewPr varScale="1">
        <p:scale>
          <a:sx n="81" d="100"/>
          <a:sy n="81" d="100"/>
        </p:scale>
        <p:origin x="1872" y="78"/>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5" d="100"/>
          <a:sy n="85" d="100"/>
        </p:scale>
        <p:origin x="3888" y="102"/>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8" Type="http://schemas.openxmlformats.org/officeDocument/2006/relationships/slide" Target="slides/slide2.xml"/><Relationship Id="rId51" Type="http://schemas.openxmlformats.org/officeDocument/2006/relationships/slide" Target="slides/slide45.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gs" Target="tags/tag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custDataLst>
      <p:tags r:id="rId2"/>
    </p:custDataLst>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52172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You don't immediately recognize this, so start to think about what it might be…already generating a bias…</a:t>
            </a:r>
          </a:p>
          <a:p>
            <a:endParaRPr lang="en-US" dirty="0">
              <a:ea typeface="ＭＳ Ｐゴシック" pitchFamily="34" charset="-128"/>
            </a:endParaRPr>
          </a:p>
          <a:p>
            <a:r>
              <a:rPr lang="en-US" dirty="0">
                <a:ea typeface="ＭＳ Ｐゴシック" pitchFamily="34" charset="-128"/>
              </a:rPr>
              <a:t>To illustrate how this works let’s take a trip to the Conscious Work Space. </a:t>
            </a:r>
          </a:p>
          <a:p>
            <a:endParaRPr lang="en-US" dirty="0">
              <a:ea typeface="ＭＳ Ｐゴシック" pitchFamily="34" charset="-128"/>
            </a:endParaRPr>
          </a:p>
          <a:p>
            <a:pPr defTabSz="924916" fontAlgn="base">
              <a:spcBef>
                <a:spcPct val="30000"/>
              </a:spcBef>
              <a:spcAft>
                <a:spcPct val="0"/>
              </a:spcAft>
              <a:defRPr/>
            </a:pPr>
            <a:r>
              <a:rPr lang="en-US" dirty="0">
                <a:ea typeface="ＭＳ Ｐゴシック" pitchFamily="34" charset="-128"/>
              </a:rPr>
              <a:t>Stay within the yellow lines </a:t>
            </a:r>
            <a:r>
              <a:rPr lang="en-US" b="1" dirty="0">
                <a:ea typeface="ＭＳ Ｐゴシック" pitchFamily="34" charset="-128"/>
              </a:rPr>
              <a:t>(Click)</a:t>
            </a:r>
          </a:p>
          <a:p>
            <a:endParaRPr lang="en-US" dirty="0">
              <a:ea typeface="ＭＳ Ｐゴシック" pitchFamily="34" charset="-128"/>
            </a:endParaRPr>
          </a:p>
          <a:p>
            <a:r>
              <a:rPr lang="en-US" dirty="0">
                <a:ea typeface="ＭＳ Ｐゴシック" pitchFamily="34" charset="-128"/>
              </a:rPr>
              <a:t>and connect A to A, B to B, and C to C with continuous lines that don’t cross.</a:t>
            </a:r>
          </a:p>
          <a:p>
            <a:endParaRPr lang="en-US" b="1" dirty="0">
              <a:ea typeface="ＭＳ Ｐゴシック" pitchFamily="34" charset="-128"/>
            </a:endParaRPr>
          </a:p>
          <a:p>
            <a:r>
              <a:rPr lang="en-US" dirty="0">
                <a:ea typeface="ＭＳ Ｐゴシック" pitchFamily="34" charset="-128"/>
              </a:rPr>
              <a:t>Use paper and pencil if you like and raise your hand when you’ve solved the problem.  You are now working in the Conscious Work Space.</a:t>
            </a:r>
          </a:p>
          <a:p>
            <a:endParaRPr lang="en-US" dirty="0">
              <a:ea typeface="ＭＳ Ｐゴシック" pitchFamily="34" charset="-128"/>
            </a:endParaRPr>
          </a:p>
          <a:p>
            <a:r>
              <a:rPr lang="en-US" b="1" dirty="0">
                <a:ea typeface="ＭＳ Ｐゴシック" pitchFamily="34" charset="-128"/>
              </a:rPr>
              <a:t>Presentation note:  </a:t>
            </a:r>
            <a:r>
              <a:rPr lang="en-US" i="1" dirty="0">
                <a:ea typeface="ＭＳ Ｐゴシック" pitchFamily="34" charset="-128"/>
              </a:rPr>
              <a:t>Give the audience some time – at least a minute - to work the problem then:</a:t>
            </a:r>
          </a:p>
          <a:p>
            <a:endParaRPr lang="en-US" dirty="0">
              <a:ea typeface="ＭＳ Ｐゴシック" pitchFamily="34" charset="-128"/>
            </a:endParaRPr>
          </a:p>
          <a:p>
            <a:r>
              <a:rPr lang="en-US" dirty="0">
                <a:ea typeface="ＭＳ Ｐゴシック" pitchFamily="34" charset="-128"/>
              </a:rPr>
              <a:t>You are now in the Conscious Work Space.  Are you comfortable working there?  How comfortable would you be if you were processing information this way while driving a car or landing a plane?  </a:t>
            </a:r>
          </a:p>
          <a:p>
            <a:endParaRPr lang="en-US" dirty="0">
              <a:ea typeface="ＭＳ Ｐゴシック" pitchFamily="34" charset="-128"/>
            </a:endParaRPr>
          </a:p>
          <a:p>
            <a:r>
              <a:rPr lang="en-US" dirty="0">
                <a:ea typeface="ＭＳ Ｐゴシック" pitchFamily="34" charset="-128"/>
              </a:rPr>
              <a:t>Obviously we can’t function in the Conscious Work Space exclusively.  It’s too slow and ponderous to live life this way and yet ….. we have to go there unless wecan run a program from our Long Term Memory.  We’ll get to that in a minute but first, here’s how the problem is solved. </a:t>
            </a:r>
            <a:r>
              <a:rPr lang="en-US" b="1" dirty="0">
                <a:ea typeface="ＭＳ Ｐゴシック" pitchFamily="34" charset="-128"/>
              </a:rPr>
              <a:t>(Click) (Click) (Click) </a:t>
            </a:r>
          </a:p>
          <a:p>
            <a:endParaRPr lang="en-US" b="1" dirty="0">
              <a:ea typeface="ＭＳ Ｐゴシック" pitchFamily="34" charset="-128"/>
            </a:endParaRPr>
          </a:p>
          <a:p>
            <a:endParaRPr lang="en-US" b="1" dirty="0">
              <a:ea typeface="ＭＳ Ｐゴシック" pitchFamily="34" charset="-128"/>
            </a:endParaRPr>
          </a:p>
          <a:p>
            <a:r>
              <a:rPr lang="en-US" b="1" dirty="0">
                <a:ea typeface="ＭＳ Ｐゴシック" pitchFamily="34" charset="-128"/>
              </a:rPr>
              <a:t>Then play it again.  This time we know what to do (long term memory stored the answer) so we do it quickly…”recall”.</a:t>
            </a:r>
          </a:p>
          <a:p>
            <a:endParaRPr lang="en-US" b="1" dirty="0">
              <a:ea typeface="ＭＳ Ｐゴシック" pitchFamily="34" charset="-128"/>
            </a:endParaRPr>
          </a:p>
          <a:p>
            <a:r>
              <a:rPr lang="en-US" b="1" dirty="0">
                <a:ea typeface="ＭＳ Ｐゴシック" pitchFamily="34" charset="-128"/>
              </a:rPr>
              <a:t>(Next Slide) </a:t>
            </a:r>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 </a:t>
            </a:r>
          </a:p>
          <a:p>
            <a:endParaRPr lang="en-US" b="1"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127" eaLnBrk="0" hangingPunct="0">
              <a:defRPr sz="2400">
                <a:solidFill>
                  <a:schemeClr val="tx1"/>
                </a:solidFill>
                <a:latin typeface="Arial" charset="0"/>
                <a:ea typeface="ＭＳ Ｐゴシック" pitchFamily="34" charset="-128"/>
              </a:defRPr>
            </a:lvl1pPr>
            <a:lvl2pPr marL="751494" indent="-289036" defTabSz="928127" eaLnBrk="0" hangingPunct="0">
              <a:defRPr sz="2400">
                <a:solidFill>
                  <a:schemeClr val="tx1"/>
                </a:solidFill>
                <a:latin typeface="Arial" charset="0"/>
                <a:ea typeface="ＭＳ Ｐゴシック" pitchFamily="34" charset="-128"/>
              </a:defRPr>
            </a:lvl2pPr>
            <a:lvl3pPr marL="1156145" indent="-231229" defTabSz="928127" eaLnBrk="0" hangingPunct="0">
              <a:defRPr sz="2400">
                <a:solidFill>
                  <a:schemeClr val="tx1"/>
                </a:solidFill>
                <a:latin typeface="Arial" charset="0"/>
                <a:ea typeface="ＭＳ Ｐゴシック" pitchFamily="34" charset="-128"/>
              </a:defRPr>
            </a:lvl3pPr>
            <a:lvl4pPr marL="1618602" indent="-231229" defTabSz="928127" eaLnBrk="0" hangingPunct="0">
              <a:defRPr sz="2400">
                <a:solidFill>
                  <a:schemeClr val="tx1"/>
                </a:solidFill>
                <a:latin typeface="Arial" charset="0"/>
                <a:ea typeface="ＭＳ Ｐゴシック" pitchFamily="34" charset="-128"/>
              </a:defRPr>
            </a:lvl4pPr>
            <a:lvl5pPr marL="2081060" indent="-231229" defTabSz="928127" eaLnBrk="0" hangingPunct="0">
              <a:defRPr sz="2400">
                <a:solidFill>
                  <a:schemeClr val="tx1"/>
                </a:solidFill>
                <a:latin typeface="Arial" charset="0"/>
                <a:ea typeface="ＭＳ Ｐゴシック" pitchFamily="34" charset="-128"/>
              </a:defRPr>
            </a:lvl5pPr>
            <a:lvl6pPr marL="2543518"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6pPr>
            <a:lvl7pPr marL="3005976"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7pPr>
            <a:lvl8pPr marL="3468434"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8pPr>
            <a:lvl9pPr marL="3930891"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A9D8E0F-EE53-48C1-93C3-71FA008C8A38}" type="slidenum">
              <a:rPr lang="en-US" sz="1200">
                <a:latin typeface="Times New Roman" pitchFamily="18" charset="0"/>
              </a:rPr>
              <a:pPr eaLnBrk="1" hangingPunct="1"/>
              <a:t>10</a:t>
            </a:fld>
            <a:endParaRPr lang="en-US" sz="1200" dirty="0">
              <a:latin typeface="Times New Roman" pitchFamily="18" charset="0"/>
            </a:endParaRPr>
          </a:p>
        </p:txBody>
      </p:sp>
    </p:spTree>
    <p:extLst>
      <p:ext uri="{BB962C8B-B14F-4D97-AF65-F5344CB8AC3E}">
        <p14:creationId xmlns:p14="http://schemas.microsoft.com/office/powerpoint/2010/main" val="1723077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working in the conscious workspace is sequential,</a:t>
            </a:r>
            <a:r>
              <a:rPr lang="en-US" baseline="0" dirty="0"/>
              <a:t> slow, and laborious, accessing long term memory is virtually effortless and astoundingly quick.  Here’s an illustration.  Just complete the statements aloud::  </a:t>
            </a:r>
            <a:r>
              <a:rPr lang="en-US" b="1" baseline="0" dirty="0"/>
              <a:t>(Click)</a:t>
            </a:r>
          </a:p>
          <a:p>
            <a:endParaRPr lang="en-US" b="1" baseline="0" dirty="0"/>
          </a:p>
          <a:p>
            <a:pPr defTabSz="924916" fontAlgn="base">
              <a:spcBef>
                <a:spcPct val="30000"/>
              </a:spcBef>
              <a:spcAft>
                <a:spcPct val="0"/>
              </a:spcAft>
              <a:defRPr/>
            </a:pPr>
            <a:r>
              <a:rPr lang="en-US" b="1" baseline="0" dirty="0"/>
              <a:t>Presentation note:  </a:t>
            </a:r>
            <a:r>
              <a:rPr lang="en-US" b="0" i="1" baseline="0" dirty="0"/>
              <a:t>Pause briefly for the audience to complete each statement. Then move to the next statement</a:t>
            </a:r>
          </a:p>
          <a:p>
            <a:pPr defTabSz="924916" fontAlgn="base">
              <a:spcBef>
                <a:spcPct val="30000"/>
              </a:spcBef>
              <a:spcAft>
                <a:spcPct val="0"/>
              </a:spcAft>
              <a:defRPr/>
            </a:pPr>
            <a:endParaRPr lang="en-US" b="0" i="1" baseline="0" dirty="0"/>
          </a:p>
          <a:p>
            <a:pPr defTabSz="924916" fontAlgn="base">
              <a:spcBef>
                <a:spcPct val="30000"/>
              </a:spcBef>
              <a:spcAft>
                <a:spcPct val="0"/>
              </a:spcAft>
              <a:defRPr/>
            </a:pPr>
            <a:r>
              <a:rPr lang="en-US" b="0" baseline="0" dirty="0"/>
              <a:t>Right – we all remember the nursery rhyme. </a:t>
            </a:r>
            <a:r>
              <a:rPr lang="en-US" b="1" baseline="0" dirty="0"/>
              <a:t>(Click)</a:t>
            </a:r>
          </a:p>
          <a:p>
            <a:pPr defTabSz="924916" fontAlgn="base">
              <a:spcBef>
                <a:spcPct val="30000"/>
              </a:spcBef>
              <a:spcAft>
                <a:spcPct val="0"/>
              </a:spcAft>
              <a:defRPr/>
            </a:pPr>
            <a:endParaRPr lang="en-US" b="1" baseline="0" dirty="0"/>
          </a:p>
          <a:p>
            <a:pPr defTabSz="924916" fontAlgn="base">
              <a:spcBef>
                <a:spcPct val="30000"/>
              </a:spcBef>
              <a:spcAft>
                <a:spcPct val="0"/>
              </a:spcAft>
              <a:defRPr/>
            </a:pPr>
            <a:r>
              <a:rPr lang="en-US" b="0" baseline="0" dirty="0"/>
              <a:t>And in this age of calculators in everyone’s pocket or purse we still remember multiplication tables. </a:t>
            </a:r>
            <a:r>
              <a:rPr lang="en-US" b="1" baseline="0" dirty="0"/>
              <a:t>(Click)</a:t>
            </a:r>
          </a:p>
          <a:p>
            <a:pPr defTabSz="924916" fontAlgn="base">
              <a:spcBef>
                <a:spcPct val="30000"/>
              </a:spcBef>
              <a:spcAft>
                <a:spcPct val="0"/>
              </a:spcAft>
              <a:defRPr/>
            </a:pPr>
            <a:endParaRPr lang="en-US" b="0" baseline="0" dirty="0"/>
          </a:p>
          <a:p>
            <a:pPr defTabSz="924916" fontAlgn="base">
              <a:spcBef>
                <a:spcPct val="30000"/>
              </a:spcBef>
              <a:spcAft>
                <a:spcPct val="0"/>
              </a:spcAft>
              <a:defRPr/>
            </a:pPr>
            <a:r>
              <a:rPr lang="en-US" b="0" baseline="0" dirty="0"/>
              <a:t>Right again.  The square of the hypotenuse of a right triangle is equal to the sum of the squares of the two adjacent sides.  Some of us had to access our memory attic for Pythagoras’ Theorem but you get the point.  </a:t>
            </a:r>
          </a:p>
          <a:p>
            <a:pPr defTabSz="924916" fontAlgn="base">
              <a:spcBef>
                <a:spcPct val="30000"/>
              </a:spcBef>
              <a:spcAft>
                <a:spcPct val="0"/>
              </a:spcAft>
              <a:defRPr/>
            </a:pPr>
            <a:endParaRPr lang="en-US" b="0" baseline="0" dirty="0"/>
          </a:p>
          <a:p>
            <a:pPr defTabSz="924916" fontAlgn="base">
              <a:spcBef>
                <a:spcPct val="30000"/>
              </a:spcBef>
              <a:spcAft>
                <a:spcPct val="0"/>
              </a:spcAft>
              <a:defRPr/>
            </a:pPr>
            <a:r>
              <a:rPr lang="en-US" b="1" baseline="0" dirty="0"/>
              <a:t>There’s another aspect of long term memory that helps us make sense of the world and it has to do with association.</a:t>
            </a:r>
          </a:p>
          <a:p>
            <a:pPr defTabSz="924916" fontAlgn="base">
              <a:spcBef>
                <a:spcPct val="30000"/>
              </a:spcBef>
              <a:spcAft>
                <a:spcPct val="0"/>
              </a:spcAft>
              <a:defRPr/>
            </a:pPr>
            <a:endParaRPr lang="en-US" b="0" baseline="0" dirty="0"/>
          </a:p>
          <a:p>
            <a:pPr defTabSz="924916" fontAlgn="base">
              <a:spcBef>
                <a:spcPct val="30000"/>
              </a:spcBef>
              <a:spcAft>
                <a:spcPct val="0"/>
              </a:spcAft>
              <a:defRPr/>
            </a:pPr>
            <a:r>
              <a:rPr lang="en-US" b="1" baseline="0" dirty="0"/>
              <a:t>(Next Slide)</a:t>
            </a:r>
          </a:p>
          <a:p>
            <a:endParaRPr lang="en-US" b="0" baseline="0" dirty="0"/>
          </a:p>
          <a:p>
            <a:endParaRPr lang="en-US" b="0"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210821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Libre Baskerville"/>
              </a:rPr>
              <a:t>Why were the Adjacent and Hypotenuse unable to accept a package without each other?</a:t>
            </a:r>
          </a:p>
          <a:p>
            <a:pPr algn="l"/>
            <a:r>
              <a:rPr lang="en-US" b="0" i="0" dirty="0">
                <a:solidFill>
                  <a:srgbClr val="333333"/>
                </a:solidFill>
                <a:effectLst/>
                <a:latin typeface="Libre Baskerville"/>
              </a:rPr>
              <a:t>Because they had to…cosine</a:t>
            </a:r>
          </a:p>
          <a:p>
            <a:endParaRPr lang="en-US" dirty="0"/>
          </a:p>
          <a:p>
            <a:endParaRPr lang="en-US" dirty="0"/>
          </a:p>
          <a:p>
            <a:r>
              <a:rPr lang="en-US" dirty="0"/>
              <a:t>While working in the conscious workspace is sequential,</a:t>
            </a:r>
            <a:r>
              <a:rPr lang="en-US" baseline="0" dirty="0"/>
              <a:t> slow, and laborious, accessing long term memory is virtually effortless and astoundingly quick.  Here’s an illustration.  Just complete the statements aloud::  </a:t>
            </a:r>
            <a:r>
              <a:rPr lang="en-US" b="1" baseline="0" dirty="0"/>
              <a:t>(Click)</a:t>
            </a:r>
          </a:p>
          <a:p>
            <a:endParaRPr lang="en-US" b="1" baseline="0" dirty="0"/>
          </a:p>
          <a:p>
            <a:pPr defTabSz="924916" fontAlgn="base">
              <a:spcBef>
                <a:spcPct val="30000"/>
              </a:spcBef>
              <a:spcAft>
                <a:spcPct val="0"/>
              </a:spcAft>
              <a:defRPr/>
            </a:pPr>
            <a:r>
              <a:rPr lang="en-US" b="1" baseline="0" dirty="0"/>
              <a:t>Presentation note:  </a:t>
            </a:r>
            <a:r>
              <a:rPr lang="en-US" b="0" i="1" baseline="0" dirty="0"/>
              <a:t>Pause briefly for the audience to complete each statement. Then move to the next statement</a:t>
            </a:r>
          </a:p>
          <a:p>
            <a:pPr defTabSz="924916" fontAlgn="base">
              <a:spcBef>
                <a:spcPct val="30000"/>
              </a:spcBef>
              <a:spcAft>
                <a:spcPct val="0"/>
              </a:spcAft>
              <a:defRPr/>
            </a:pPr>
            <a:endParaRPr lang="en-US" b="0" i="1" baseline="0" dirty="0"/>
          </a:p>
          <a:p>
            <a:pPr defTabSz="924916" fontAlgn="base">
              <a:spcBef>
                <a:spcPct val="30000"/>
              </a:spcBef>
              <a:spcAft>
                <a:spcPct val="0"/>
              </a:spcAft>
              <a:defRPr/>
            </a:pPr>
            <a:r>
              <a:rPr lang="en-US" b="0" baseline="0" dirty="0"/>
              <a:t>Right – we all remember the nursery rhyme. </a:t>
            </a:r>
            <a:r>
              <a:rPr lang="en-US" b="1" baseline="0" dirty="0"/>
              <a:t>(Click)</a:t>
            </a:r>
          </a:p>
          <a:p>
            <a:pPr defTabSz="924916" fontAlgn="base">
              <a:spcBef>
                <a:spcPct val="30000"/>
              </a:spcBef>
              <a:spcAft>
                <a:spcPct val="0"/>
              </a:spcAft>
              <a:defRPr/>
            </a:pPr>
            <a:endParaRPr lang="en-US" b="1" baseline="0" dirty="0"/>
          </a:p>
          <a:p>
            <a:pPr defTabSz="924916" fontAlgn="base">
              <a:spcBef>
                <a:spcPct val="30000"/>
              </a:spcBef>
              <a:spcAft>
                <a:spcPct val="0"/>
              </a:spcAft>
              <a:defRPr/>
            </a:pPr>
            <a:r>
              <a:rPr lang="en-US" b="0" baseline="0" dirty="0"/>
              <a:t>And in this age of calculators in everyone’s pocket or purse we still remember multiplication tables. </a:t>
            </a:r>
            <a:r>
              <a:rPr lang="en-US" b="1" baseline="0" dirty="0"/>
              <a:t>(Click)</a:t>
            </a:r>
          </a:p>
          <a:p>
            <a:pPr defTabSz="924916" fontAlgn="base">
              <a:spcBef>
                <a:spcPct val="30000"/>
              </a:spcBef>
              <a:spcAft>
                <a:spcPct val="0"/>
              </a:spcAft>
              <a:defRPr/>
            </a:pPr>
            <a:endParaRPr lang="en-US" b="0" baseline="0" dirty="0"/>
          </a:p>
          <a:p>
            <a:pPr defTabSz="924916" fontAlgn="base">
              <a:spcBef>
                <a:spcPct val="30000"/>
              </a:spcBef>
              <a:spcAft>
                <a:spcPct val="0"/>
              </a:spcAft>
              <a:defRPr/>
            </a:pPr>
            <a:r>
              <a:rPr lang="en-US" b="0" baseline="0" dirty="0"/>
              <a:t>Right again.  The square of the hypotenuse of a right triangle is equal to the sum of the squares of the two adjacent sides.  Some of us had to access our memory attic for Pythagoras’ Theorem but you get the point.  </a:t>
            </a:r>
          </a:p>
          <a:p>
            <a:pPr defTabSz="924916" fontAlgn="base">
              <a:spcBef>
                <a:spcPct val="30000"/>
              </a:spcBef>
              <a:spcAft>
                <a:spcPct val="0"/>
              </a:spcAft>
              <a:defRPr/>
            </a:pPr>
            <a:endParaRPr lang="en-US" b="0" baseline="0" dirty="0"/>
          </a:p>
          <a:p>
            <a:pPr defTabSz="924916" fontAlgn="base">
              <a:spcBef>
                <a:spcPct val="30000"/>
              </a:spcBef>
              <a:spcAft>
                <a:spcPct val="0"/>
              </a:spcAft>
              <a:defRPr/>
            </a:pPr>
            <a:r>
              <a:rPr lang="en-US" b="1" baseline="0" dirty="0"/>
              <a:t>There’s another aspect of long term memory that helps us make sense of the world and it has to do with association.</a:t>
            </a:r>
          </a:p>
          <a:p>
            <a:pPr defTabSz="924916" fontAlgn="base">
              <a:spcBef>
                <a:spcPct val="30000"/>
              </a:spcBef>
              <a:spcAft>
                <a:spcPct val="0"/>
              </a:spcAft>
              <a:defRPr/>
            </a:pPr>
            <a:endParaRPr lang="en-US" b="0" baseline="0" dirty="0"/>
          </a:p>
          <a:p>
            <a:pPr defTabSz="924916" fontAlgn="base">
              <a:spcBef>
                <a:spcPct val="30000"/>
              </a:spcBef>
              <a:spcAft>
                <a:spcPct val="0"/>
              </a:spcAft>
              <a:defRPr/>
            </a:pPr>
            <a:r>
              <a:rPr lang="en-US" b="1" baseline="0" dirty="0"/>
              <a:t>(Next Slide)</a:t>
            </a:r>
          </a:p>
          <a:p>
            <a:endParaRPr lang="en-US" b="0" baseline="0" dirty="0"/>
          </a:p>
          <a:p>
            <a:endParaRPr lang="en-US" b="0"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35051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Our brains interpret and integrate information from our visual, auditory, and vestibular systems to determine the body's condition and its interaction with the environment.  Let’s take a closer look sensing systems.</a:t>
            </a:r>
          </a:p>
          <a:p>
            <a:endParaRPr lang="en-US" b="1" i="0" dirty="0"/>
          </a:p>
          <a:p>
            <a:r>
              <a:rPr lang="en-US" b="1" i="0"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dirty="0"/>
          </a:p>
        </p:txBody>
      </p:sp>
    </p:spTree>
    <p:extLst>
      <p:ext uri="{BB962C8B-B14F-4D97-AF65-F5344CB8AC3E}">
        <p14:creationId xmlns:p14="http://schemas.microsoft.com/office/powerpoint/2010/main" val="916723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Lato" panose="020F0502020204030203" pitchFamily="34" charset="0"/>
              </a:rPr>
              <a:t>Sight is our primary information source when we fly and in most of our activities.  In the eye, light passes through a lens that focuses images on the retina.  Some image processing takes place in the eye before the optic nerve transmits images to the brain where they are further interpreted.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dirty="0">
              <a:solidFill>
                <a:srgbClr val="000000"/>
              </a:solidFill>
              <a:effectLst/>
              <a:latin typeface="Lato"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solidFill>
                  <a:srgbClr val="000000"/>
                </a:solidFill>
                <a:effectLst/>
                <a:latin typeface="Lato" panose="020F0502020204030203" pitchFamily="34" charset="0"/>
              </a:rPr>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dirty="0"/>
          </a:p>
        </p:txBody>
      </p:sp>
    </p:spTree>
    <p:extLst>
      <p:ext uri="{BB962C8B-B14F-4D97-AF65-F5344CB8AC3E}">
        <p14:creationId xmlns:p14="http://schemas.microsoft.com/office/powerpoint/2010/main" val="2239117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see objects can be distorted by physical attributes of the eye and also by the way the brain processes visual images, so pilots must be aware of and compensate for visual deficiencies and illusions.  Let’s look at some of the visual challenges that pilots face.</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dirty="0"/>
          </a:p>
        </p:txBody>
      </p:sp>
    </p:spTree>
    <p:extLst>
      <p:ext uri="{BB962C8B-B14F-4D97-AF65-F5344CB8AC3E}">
        <p14:creationId xmlns:p14="http://schemas.microsoft.com/office/powerpoint/2010/main" val="135838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common visual challenges we face and what do we do about them? </a:t>
            </a:r>
            <a:r>
              <a:rPr lang="en-US" b="1" dirty="0"/>
              <a:t>(Click)</a:t>
            </a:r>
            <a:r>
              <a:rPr lang="en-US" dirty="0"/>
              <a:t> </a:t>
            </a:r>
            <a:endParaRPr lang="en-US" b="0" dirty="0"/>
          </a:p>
          <a:p>
            <a:endParaRPr lang="en-US" b="0" dirty="0"/>
          </a:p>
          <a:p>
            <a:pPr algn="l" fontAlgn="base">
              <a:buFont typeface="Arial" panose="020B0604020202020204" pitchFamily="34" charset="0"/>
              <a:buChar char="•"/>
            </a:pPr>
            <a:r>
              <a:rPr lang="en-US" b="1" i="0" dirty="0">
                <a:solidFill>
                  <a:srgbClr val="000000"/>
                </a:solidFill>
                <a:effectLst/>
                <a:latin typeface="var(--font-family-body)"/>
              </a:rPr>
              <a:t>Bright light...</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can compromise central and color vision and cause temporary blindness or permanent visual impairment.</a:t>
            </a:r>
          </a:p>
          <a:p>
            <a:pPr marL="1143000" marR="0" lvl="2" indent="-2286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Wear high-quality sunglasses and avoid looking directly at the sun or other bright light sources. </a:t>
            </a:r>
            <a:r>
              <a:rPr lang="en-US" b="1" i="0" dirty="0"/>
              <a:t>(Click)</a:t>
            </a:r>
            <a:endParaRPr lang="en-US" b="0" i="0" dirty="0"/>
          </a:p>
          <a:p>
            <a:pPr marL="914400" lvl="2" indent="0"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Low light...</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reduces central and color vision.  Objects may only be visible with peripheral vision.</a:t>
            </a:r>
          </a:p>
          <a:p>
            <a:pPr marL="1200150" lvl="2" indent="-285750" algn="l" fontAlgn="base">
              <a:buFont typeface="Arial" panose="020B0604020202020204" pitchFamily="34" charset="0"/>
              <a:buChar char="•"/>
            </a:pPr>
            <a:r>
              <a:rPr lang="en-US" b="0" i="0" dirty="0">
                <a:solidFill>
                  <a:srgbClr val="000000"/>
                </a:solidFill>
                <a:effectLst/>
                <a:latin typeface="var(--font-family-body)"/>
              </a:rPr>
              <a:t>Develop an effective scan pattern </a:t>
            </a:r>
          </a:p>
          <a:p>
            <a:pPr marL="1143000" lvl="2" indent="-228600" algn="l" fontAlgn="base">
              <a:buFont typeface="Arial" panose="020B0604020202020204" pitchFamily="34" charset="0"/>
              <a:buChar char="•"/>
            </a:pPr>
            <a:r>
              <a:rPr lang="en-US" b="0" i="0" dirty="0">
                <a:solidFill>
                  <a:srgbClr val="000000"/>
                </a:solidFill>
                <a:effectLst/>
                <a:latin typeface="var(--font-family-body)"/>
              </a:rPr>
              <a:t>Avoid bright lights.  Keep cockpit illumination low to preserve night vision.</a:t>
            </a:r>
          </a:p>
          <a:p>
            <a:pPr marL="1143000" marR="0" lvl="2" indent="-2286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Approximately 30 minutes are required to adapt from day to night vision.  Once adapted, exposure to bright light will re-start the cycle. </a:t>
            </a:r>
            <a:r>
              <a:rPr lang="en-US" b="1" i="0" dirty="0"/>
              <a:t>(Click)</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Blind spots...</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are present where the optic nerve is attached to the retina.  </a:t>
            </a:r>
          </a:p>
          <a:p>
            <a:pPr marL="1143000" lvl="2" indent="-228600" algn="l" fontAlgn="base">
              <a:buFont typeface="Arial" panose="020B0604020202020204" pitchFamily="34" charset="0"/>
              <a:buChar char="•"/>
            </a:pPr>
            <a:r>
              <a:rPr lang="en-US" b="0" i="0" dirty="0">
                <a:solidFill>
                  <a:srgbClr val="000000"/>
                </a:solidFill>
                <a:effectLst/>
                <a:latin typeface="var(--font-family-body)"/>
              </a:rPr>
              <a:t>Develop an effective scan pattern with short (1 to 2 seconds), regularly spaced eye movements that bring successive 10</a:t>
            </a:r>
            <a:r>
              <a:rPr lang="en-US" b="0" i="0" baseline="30000" dirty="0">
                <a:solidFill>
                  <a:srgbClr val="000000"/>
                </a:solidFill>
                <a:effectLst/>
                <a:latin typeface="var(--font-family-body)"/>
              </a:rPr>
              <a:t>o </a:t>
            </a:r>
            <a:r>
              <a:rPr lang="en-US" b="0" i="0" dirty="0">
                <a:solidFill>
                  <a:srgbClr val="000000"/>
                </a:solidFill>
                <a:effectLst/>
                <a:latin typeface="var(--font-family-body)"/>
              </a:rPr>
              <a:t>segments of the sky into the central visual field.</a:t>
            </a:r>
          </a:p>
          <a:p>
            <a:pPr marL="1143000" marR="0" lvl="2" indent="-2286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Be aware that peripheral vision is better at detecting movement than direct vision. </a:t>
            </a:r>
            <a:r>
              <a:rPr lang="en-US" b="1" i="0" dirty="0"/>
              <a:t>(Click)</a:t>
            </a:r>
            <a:endParaRPr lang="en-US" b="0" i="0" dirty="0"/>
          </a:p>
          <a:p>
            <a:pPr marL="914400" lvl="2" indent="0"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 Empty-field Myopia...</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occurs when there are no distant objects to focus on.  The eyes will focus at 3 to 6 feet.  In this state, traffic will appear to be smaller and more distant than it is.</a:t>
            </a:r>
          </a:p>
          <a:p>
            <a:pPr marL="742950" marR="0" lvl="1"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Focus regularly on a distant object.  If there is nothing to see out of the windows, focusing on a wing tip will do.  </a:t>
            </a:r>
            <a:r>
              <a:rPr lang="en-US" b="1" i="0" dirty="0"/>
              <a:t>(Click)</a:t>
            </a:r>
            <a:endParaRPr lang="en-US" b="0" i="0" dirty="0"/>
          </a:p>
          <a:p>
            <a:pPr marL="457200" lvl="1" indent="0"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Transitioning from IMC to VMC...</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Quickly focus on runway features or approach lights.</a:t>
            </a:r>
          </a:p>
          <a:p>
            <a:pPr marL="742950" marR="0" lvl="1"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Be prepared to quickly transition back to instruments if a missed approach is required.</a:t>
            </a:r>
            <a:r>
              <a:rPr lang="en-US" b="1" i="0" dirty="0"/>
              <a:t> (Click)</a:t>
            </a:r>
            <a:endParaRPr lang="en-US" b="0" i="0" dirty="0"/>
          </a:p>
          <a:p>
            <a:pPr marL="742950" lvl="1" indent="-285750"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Dirty windshield or windows...</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Keep clean and scratch free to avoid focusing on imperfections.</a:t>
            </a:r>
          </a:p>
          <a:p>
            <a:pPr marL="0" lvl="0" indent="0" algn="l" fontAlgn="base">
              <a:buFont typeface="Arial" panose="020B0604020202020204" pitchFamily="34" charset="0"/>
              <a:buNone/>
            </a:pPr>
            <a:endParaRPr lang="en-US" b="0" i="1" dirty="0">
              <a:solidFill>
                <a:srgbClr val="000000"/>
              </a:solidFill>
              <a:effectLst/>
              <a:latin typeface="var(--font-family-body)"/>
            </a:endParaRPr>
          </a:p>
          <a:p>
            <a:pPr marL="0" lvl="0" indent="0" algn="l" fontAlgn="base">
              <a:buFont typeface="Arial" panose="020B0604020202020204" pitchFamily="34" charset="0"/>
              <a:buNone/>
            </a:pPr>
            <a:r>
              <a:rPr lang="en-US" b="1" i="0" dirty="0">
                <a:solidFill>
                  <a:srgbClr val="000000"/>
                </a:solidFill>
                <a:effectLst/>
                <a:latin typeface="var(--font-family-body)"/>
              </a:rPr>
              <a:t>(Next Slide)</a:t>
            </a:r>
          </a:p>
          <a:p>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dirty="0"/>
          </a:p>
        </p:txBody>
      </p:sp>
    </p:spTree>
    <p:extLst>
      <p:ext uri="{BB962C8B-B14F-4D97-AF65-F5344CB8AC3E}">
        <p14:creationId xmlns:p14="http://schemas.microsoft.com/office/powerpoint/2010/main" val="120502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Our sense of hearing is essential for many, if not most, aviation communications and it's often the first alert to something not quite right with our aircraft.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As we age, we all experience some degradation in our hearing - particularly in the high frequency range.  Exposure to noise accelerates the process, so pilots are advised to use hearing protection such as noise isolating or noise cancellation headsets.  </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dirty="0"/>
          </a:p>
        </p:txBody>
      </p:sp>
    </p:spTree>
    <p:extLst>
      <p:ext uri="{BB962C8B-B14F-4D97-AF65-F5344CB8AC3E}">
        <p14:creationId xmlns:p14="http://schemas.microsoft.com/office/powerpoint/2010/main" val="2049571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Balance sensors are located in each ear.  Three interconnected vestibular organs consisting of fluid-filled semi-circular canals and sensory hairs, help us to sense motion, maintain balance, and stabilize our eyes as we move.  </a:t>
            </a:r>
          </a:p>
          <a:p>
            <a:endParaRPr lang="en-US" b="0" i="0" dirty="0">
              <a:solidFill>
                <a:srgbClr val="000000"/>
              </a:solidFill>
              <a:effectLst/>
              <a:latin typeface="Lato" panose="020F0502020204030203" pitchFamily="34" charset="0"/>
            </a:endParaRPr>
          </a:p>
          <a:p>
            <a:r>
              <a:rPr lang="en-US" b="0" i="0" dirty="0">
                <a:solidFill>
                  <a:srgbClr val="000000"/>
                </a:solidFill>
                <a:effectLst/>
                <a:latin typeface="Lato" panose="020F0502020204030203" pitchFamily="34" charset="0"/>
              </a:rPr>
              <a:t>The vestibular system does an excellent job of maintaining balance on the ground, but it's not as reliable in the air, so pilots must learn how to identify and compensate for occasional inappropriate sensations of turning and spatial disorientation.</a:t>
            </a:r>
          </a:p>
          <a:p>
            <a:endParaRPr lang="en-US" b="0" i="0" dirty="0">
              <a:solidFill>
                <a:srgbClr val="000000"/>
              </a:solidFill>
              <a:effectLst/>
              <a:latin typeface="Lato" panose="020F0502020204030203" pitchFamily="34" charset="0"/>
            </a:endParaRPr>
          </a:p>
          <a:p>
            <a:r>
              <a:rPr lang="en-US" b="1" i="0" dirty="0">
                <a:solidFill>
                  <a:srgbClr val="000000"/>
                </a:solidFill>
                <a:effectLst/>
                <a:latin typeface="Lato" panose="020F0502020204030203" pitchFamily="34"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dirty="0"/>
          </a:p>
        </p:txBody>
      </p:sp>
    </p:spTree>
    <p:extLst>
      <p:ext uri="{BB962C8B-B14F-4D97-AF65-F5344CB8AC3E}">
        <p14:creationId xmlns:p14="http://schemas.microsoft.com/office/powerpoint/2010/main" val="772526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inner ear.  This illustration is from the Pilots’ Handbook of Aeronautical Knowledge.</a:t>
            </a:r>
          </a:p>
          <a:p>
            <a:endParaRPr lang="en-US" dirty="0"/>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panose="02020603050405020304" pitchFamily="18" charset="0"/>
              </a:rPr>
              <a:t>The vestibular system in the inner ear allows the pilot to sense movement and determine orientation in the surrounding environment. </a:t>
            </a:r>
            <a:r>
              <a:rPr lang="en-US" sz="1800" b="1" i="0" u="none" strike="noStrike" baseline="0" dirty="0">
                <a:solidFill>
                  <a:srgbClr val="000000"/>
                </a:solidFill>
                <a:latin typeface="Times" panose="02020603050405020304" pitchFamily="18" charset="0"/>
              </a:rPr>
              <a:t>(Click)</a:t>
            </a:r>
            <a:endParaRPr lang="en-US" sz="1800" b="0" i="1" u="none" strike="noStrike" baseline="0" dirty="0">
              <a:solidFill>
                <a:srgbClr val="000000"/>
              </a:solidFill>
              <a:latin typeface="Times" panose="02020603050405020304" pitchFamily="18" charset="0"/>
            </a:endParaRPr>
          </a:p>
          <a:p>
            <a:pPr algn="just"/>
            <a:endParaRPr lang="en-US" sz="1800" b="0" i="0" u="none" strike="noStrike" baseline="0" dirty="0">
              <a:solidFill>
                <a:srgbClr val="000000"/>
              </a:solidFill>
              <a:latin typeface="Times" panose="02020603050405020304" pitchFamily="18" charset="0"/>
            </a:endParaRPr>
          </a:p>
          <a:p>
            <a:pPr algn="just"/>
            <a:r>
              <a:rPr lang="en-US" sz="1800" b="0" i="0" u="none" strike="noStrike" baseline="0" dirty="0">
                <a:solidFill>
                  <a:srgbClr val="000000"/>
                </a:solidFill>
                <a:latin typeface="Times" panose="02020603050405020304" pitchFamily="18" charset="0"/>
              </a:rPr>
              <a:t>In both the left and right inner ear, three semicircular canals are positioned at approximate right angles to each other. </a:t>
            </a:r>
            <a:r>
              <a:rPr lang="en-US" sz="1800" b="1" i="0" u="none" strike="noStrike" baseline="0" dirty="0">
                <a:solidFill>
                  <a:srgbClr val="000000"/>
                </a:solidFill>
                <a:latin typeface="Times" panose="02020603050405020304" pitchFamily="18" charset="0"/>
              </a:rPr>
              <a:t>(Click)</a:t>
            </a:r>
            <a:endParaRPr lang="en-US" sz="1800" b="0" i="1" u="none" strike="noStrike" baseline="0" dirty="0">
              <a:solidFill>
                <a:srgbClr val="000000"/>
              </a:solidFill>
              <a:latin typeface="Times" panose="02020603050405020304" pitchFamily="18" charset="0"/>
            </a:endParaRPr>
          </a:p>
          <a:p>
            <a:pPr algn="just"/>
            <a:endParaRPr lang="en-US" sz="1800" b="0" i="1" u="none" strike="noStrike" baseline="0" dirty="0">
              <a:solidFill>
                <a:srgbClr val="000000"/>
              </a:solidFill>
              <a:latin typeface="Times" panose="02020603050405020304" pitchFamily="18" charset="0"/>
            </a:endParaRPr>
          </a:p>
          <a:p>
            <a:pPr algn="just"/>
            <a:r>
              <a:rPr lang="en-US" sz="1800" b="0" i="0" u="none" strike="noStrike" baseline="0" dirty="0">
                <a:solidFill>
                  <a:srgbClr val="000000"/>
                </a:solidFill>
                <a:latin typeface="Times" panose="02020603050405020304" pitchFamily="18" charset="0"/>
              </a:rPr>
              <a:t>Each canal is filled with fluid and has a section full of fine hairs. Acceleration of the inner ear in any direction causes the tiny hairs to deflect, which in turn stimulates nerve impulses, sending messages to the brain. The vestibular nerve transmits the impulses from the semicircular canals to the brain to interpret motion. </a:t>
            </a:r>
          </a:p>
          <a:p>
            <a:pPr algn="just"/>
            <a:endParaRPr lang="en-US" sz="1800" b="0" i="0" u="none" strike="noStrike" baseline="0" dirty="0">
              <a:solidFill>
                <a:srgbClr val="000000"/>
              </a:solidFill>
              <a:latin typeface="Times" panose="02020603050405020304" pitchFamily="18" charset="0"/>
            </a:endParaRPr>
          </a:p>
          <a:p>
            <a:pPr algn="just"/>
            <a:r>
              <a:rPr lang="en-US" sz="1800" b="1" i="0" u="none" strike="noStrike" baseline="0" dirty="0">
                <a:solidFill>
                  <a:srgbClr val="000000"/>
                </a:solidFill>
                <a:latin typeface="Times" panose="02020603050405020304" pitchFamily="18" charset="0"/>
              </a:rPr>
              <a:t>(Next Slide)</a:t>
            </a:r>
          </a:p>
          <a:p>
            <a:pPr algn="just"/>
            <a:endParaRPr lang="en-US" sz="1800" b="0" i="0" u="none" strike="noStrike" baseline="0" dirty="0">
              <a:solidFill>
                <a:srgbClr val="000000"/>
              </a:solidFill>
              <a:latin typeface="Times" panose="02020603050405020304" pitchFamily="18"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dirty="0"/>
          </a:p>
        </p:txBody>
      </p:sp>
    </p:spTree>
    <p:extLst>
      <p:ext uri="{BB962C8B-B14F-4D97-AF65-F5344CB8AC3E}">
        <p14:creationId xmlns:p14="http://schemas.microsoft.com/office/powerpoint/2010/main" val="74258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this presentation we’ll talk a little bit about recent GAJSC</a:t>
            </a:r>
            <a:r>
              <a:rPr lang="en-US" baseline="0" dirty="0">
                <a:latin typeface="Times New Roman" pitchFamily="18" charset="0"/>
                <a:ea typeface="ＭＳ Ｐゴシック" pitchFamily="34" charset="-128"/>
              </a:rPr>
              <a:t> and </a:t>
            </a:r>
            <a:r>
              <a:rPr lang="en-US" dirty="0">
                <a:latin typeface="Times New Roman" pitchFamily="18" charset="0"/>
                <a:ea typeface="ＭＳ Ｐゴシック" pitchFamily="34" charset="-128"/>
              </a:rPr>
              <a:t>FAA </a:t>
            </a:r>
            <a:r>
              <a:rPr lang="en-US" baseline="0" dirty="0">
                <a:latin typeface="Times New Roman" pitchFamily="18" charset="0"/>
                <a:ea typeface="ＭＳ Ｐゴシック" pitchFamily="34" charset="-128"/>
              </a:rPr>
              <a:t>studies that deal with aeromedical factors identified in a selection of general aviation accident investigations.</a:t>
            </a:r>
          </a:p>
          <a:p>
            <a:endParaRPr lang="en-US" baseline="0" dirty="0">
              <a:latin typeface="Times New Roman" pitchFamily="18" charset="0"/>
              <a:ea typeface="ＭＳ Ｐゴシック" pitchFamily="34" charset="-128"/>
            </a:endParaRPr>
          </a:p>
          <a:p>
            <a:pPr marL="0" marR="0">
              <a:spcBef>
                <a:spcPts val="0"/>
              </a:spcBef>
              <a:spcAft>
                <a:spcPts val="0"/>
              </a:spcAft>
            </a:pPr>
            <a:r>
              <a:rPr lang="en-US" sz="1800" dirty="0">
                <a:effectLst/>
                <a:latin typeface="Arial" panose="020B0604020202020204" pitchFamily="34" charset="0"/>
                <a:ea typeface="MS Mincho" panose="02020609040205080304" pitchFamily="49" charset="-128"/>
                <a:cs typeface="Times New Roman" panose="02020603050405020304" pitchFamily="18" charset="0"/>
              </a:rPr>
              <a:t>I know the program is titled Vestibular Illusions but, before we get to that topic, we need to know a little bit about how humans acquire, process, and decide to act on information. We’ll begin with the four stages of human information processing.</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aseline="0"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961279-8B74-48D4-949D-AA48041EF0A7}" type="slidenum">
              <a:rPr lang="en-US" sz="1200" smtClean="0">
                <a:latin typeface="Times New Roman" pitchFamily="18" charset="0"/>
              </a:rPr>
              <a:pPr eaLnBrk="1" hangingPunct="1"/>
              <a:t>2</a:t>
            </a:fld>
            <a:endParaRPr lang="en-US" sz="1200" dirty="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baseline="0" dirty="0">
                <a:solidFill>
                  <a:srgbClr val="000000"/>
                </a:solidFill>
                <a:latin typeface="Times" panose="02020603050405020304" pitchFamily="18" charset="0"/>
              </a:rPr>
              <a:t>The somatosensory system sends signals from the skin, joints, and muscles to the brain that are interpreted in relation to the Earth’s gravitational pull. These signals determine posture. Inputs from each movement update the body’s position to the brain on a constant basis. “Seat of the pants” flying is largely dependent upon these signals. Used in conjunction with visual and vestibular clues, these sensations can be fairly reliable.  However, the body cannot distinguish between acceleration forces due to gravity and those resulting from maneuvering the aircraft, which can lead to sensory illusions and false impressions of an aircraft’s orientation and movement. </a:t>
            </a:r>
            <a:endParaRPr lang="en-US" dirty="0"/>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dirty="0"/>
          </a:p>
        </p:txBody>
      </p:sp>
    </p:spTree>
    <p:extLst>
      <p:ext uri="{BB962C8B-B14F-4D97-AF65-F5344CB8AC3E}">
        <p14:creationId xmlns:p14="http://schemas.microsoft.com/office/powerpoint/2010/main" val="3746623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Perception is the way in which the brain understands information acquired through the sense</a:t>
            </a:r>
            <a:r>
              <a:rPr lang="en-US" b="1" i="0" dirty="0">
                <a:solidFill>
                  <a:srgbClr val="000000"/>
                </a:solidFill>
                <a:effectLst/>
                <a:latin typeface="var(--font-family-body)"/>
              </a:rPr>
              <a:t>s.  </a:t>
            </a:r>
            <a:endParaRPr lang="en-US" b="0" i="0" dirty="0">
              <a:solidFill>
                <a:srgbClr val="000000"/>
              </a:solidFill>
              <a:effectLst/>
              <a:latin typeface="var(--font-family-body)"/>
            </a:endParaRPr>
          </a:p>
          <a:p>
            <a:pPr algn="l" fontAlgn="base"/>
            <a:endParaRPr lang="en-US" b="0" i="0" dirty="0">
              <a:solidFill>
                <a:srgbClr val="000000"/>
              </a:solidFill>
              <a:effectLst/>
              <a:latin typeface="var(--font-family-body)"/>
            </a:endParaRPr>
          </a:p>
          <a:p>
            <a:pPr algn="l" fontAlgn="base"/>
            <a:r>
              <a:rPr lang="en-US" b="0" i="0" dirty="0">
                <a:solidFill>
                  <a:srgbClr val="000000"/>
                </a:solidFill>
                <a:effectLst/>
                <a:latin typeface="var(--font-family-body)"/>
              </a:rPr>
              <a:t>The illustration on the right is an example of how our brains try to relate a 2-dimensional drawing to our 3-dimensional world.  </a:t>
            </a:r>
            <a:r>
              <a:rPr lang="en-US" b="1" i="0" dirty="0">
                <a:solidFill>
                  <a:srgbClr val="000000"/>
                </a:solidFill>
                <a:effectLst/>
                <a:latin typeface="var(--font-family-body)"/>
              </a:rPr>
              <a:t>(Click)</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var(--font-family-body)"/>
            </a:endParaRPr>
          </a:p>
          <a:p>
            <a:pPr algn="l" fontAlgn="base"/>
            <a:r>
              <a:rPr lang="en-US" b="0" i="0" dirty="0">
                <a:solidFill>
                  <a:srgbClr val="000000"/>
                </a:solidFill>
                <a:effectLst/>
                <a:latin typeface="var(--font-family-body)"/>
              </a:rPr>
              <a:t>Understanding perception is important because perceptions directly influence decisions we make and actions we take in response to perceived situations.  </a:t>
            </a:r>
            <a:r>
              <a:rPr lang="en-US" b="1" i="0" dirty="0">
                <a:solidFill>
                  <a:srgbClr val="000000"/>
                </a:solidFill>
                <a:effectLst/>
                <a:latin typeface="var(--font-family-body)"/>
              </a:rPr>
              <a:t>(Click)</a:t>
            </a:r>
          </a:p>
          <a:p>
            <a:pPr algn="l" fontAlgn="base"/>
            <a:endParaRPr lang="en-US" b="1" i="0" dirty="0">
              <a:solidFill>
                <a:srgbClr val="000000"/>
              </a:solidFill>
              <a:effectLst/>
              <a:latin typeface="var(--font-family-body)"/>
            </a:endParaRPr>
          </a:p>
          <a:p>
            <a:pPr algn="l" fontAlgn="base"/>
            <a:r>
              <a:rPr lang="en-US" b="0" i="0" dirty="0">
                <a:solidFill>
                  <a:srgbClr val="000000"/>
                </a:solidFill>
                <a:effectLst/>
                <a:latin typeface="var(--font-family-body)"/>
              </a:rPr>
              <a:t>A critical part of that understanding has to do with identifying and compensating for misperceptions and illusions.</a:t>
            </a:r>
          </a:p>
          <a:p>
            <a:pPr algn="l" fontAlgn="base"/>
            <a:endParaRPr lang="en-US" b="0" i="0" dirty="0">
              <a:solidFill>
                <a:srgbClr val="000000"/>
              </a:solidFill>
              <a:effectLst/>
              <a:latin typeface="var(--font-family-body)"/>
            </a:endParaRPr>
          </a:p>
          <a:p>
            <a:pPr algn="l" fontAlgn="base"/>
            <a:r>
              <a:rPr lang="en-US" b="1" i="0" dirty="0">
                <a:solidFill>
                  <a:srgbClr val="000000"/>
                </a:solidFill>
                <a:effectLst/>
                <a:latin typeface="var(--font-family-body)"/>
              </a:rPr>
              <a:t>(Next Slide)</a:t>
            </a:r>
            <a:endParaRPr lang="en-US" b="1"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dirty="0"/>
          </a:p>
        </p:txBody>
      </p:sp>
    </p:spTree>
    <p:extLst>
      <p:ext uri="{BB962C8B-B14F-4D97-AF65-F5344CB8AC3E}">
        <p14:creationId xmlns:p14="http://schemas.microsoft.com/office/powerpoint/2010/main" val="356748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In flight, our senses provide hundreds of informational bits that form the picture of our situational and spatial awareness. </a:t>
            </a:r>
            <a:r>
              <a:rPr lang="en-US" b="1" i="0" dirty="0">
                <a:solidFill>
                  <a:srgbClr val="000000"/>
                </a:solidFill>
                <a:effectLst/>
                <a:latin typeface="var(--font-family-body)"/>
              </a:rPr>
              <a:t>(Click)</a:t>
            </a:r>
          </a:p>
          <a:p>
            <a:pPr algn="l" fontAlgn="base"/>
            <a:endParaRPr lang="en-US" b="1"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var(--font-family-body)"/>
              </a:rPr>
              <a:t>But there are circumstances, such as maneuvering flight, night, and/or instrument meteorological conditions, that can dangerously compromise the accuracy of that picture.  </a:t>
            </a:r>
            <a:r>
              <a:rPr lang="en-US" b="1" i="0" dirty="0">
                <a:solidFill>
                  <a:srgbClr val="000000"/>
                </a:solidFill>
                <a:effectLst/>
                <a:latin typeface="var(--font-family-body)"/>
              </a:rPr>
              <a:t>(Click)</a:t>
            </a:r>
          </a:p>
          <a:p>
            <a:pPr algn="l" fontAlgn="base"/>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var(--font-family-body)"/>
              </a:rPr>
              <a:t>That's why we confirm our sensory awareness with cockpit instrumentation and, when there is a disagreement, the instrument indications are trusted. </a:t>
            </a:r>
            <a:r>
              <a:rPr lang="en-US" b="1" i="0" dirty="0">
                <a:solidFill>
                  <a:srgbClr val="000000"/>
                </a:solidFill>
                <a:effectLst/>
                <a:latin typeface="var(--font-family-body)"/>
              </a:rPr>
              <a:t>(Click)</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Human biases - preferential ways of treating information and weighing evidence - can influence our perceptions and the decisions based on them.  We’ll take a look at one of them in the next slide.</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var(--font-family-body)"/>
            </a:endParaRPr>
          </a:p>
          <a:p>
            <a:pPr algn="l" fontAlgn="base"/>
            <a:r>
              <a:rPr lang="en-US" b="1" i="0" dirty="0">
                <a:solidFill>
                  <a:srgbClr val="000000"/>
                </a:solidFill>
                <a:effectLst/>
                <a:latin typeface="var(--font-family-body)"/>
              </a:rPr>
              <a:t>(Next Slide)</a:t>
            </a:r>
            <a:endParaRPr lang="en-US" b="1"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dirty="0"/>
          </a:p>
        </p:txBody>
      </p:sp>
    </p:spTree>
    <p:extLst>
      <p:ext uri="{BB962C8B-B14F-4D97-AF65-F5344CB8AC3E}">
        <p14:creationId xmlns:p14="http://schemas.microsoft.com/office/powerpoint/2010/main" val="1151274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Confirmation Bias has to do with our tendency to organize and view information received in such a way as to confirm what we believe to be true. In other words, we see, hear, and feel what we expect to sense. This bias can result in misinterpretation of and/or disregard for information that doesn't confirm our beliefs.   Safe flight requires that we make objective assessments of our capabilities and circumstances in order to choose the best way forward. That includes looking for and considering information that might contradict our contentions. </a:t>
            </a:r>
            <a:r>
              <a:rPr lang="en-US" b="1" i="0" dirty="0">
                <a:solidFill>
                  <a:srgbClr val="000000"/>
                </a:solidFill>
                <a:effectLst/>
                <a:latin typeface="var(--font-family-body)"/>
              </a:rPr>
              <a:t>(Click)</a:t>
            </a:r>
            <a:endParaRPr lang="en-US" b="0" i="0" dirty="0">
              <a:solidFill>
                <a:srgbClr val="000000"/>
              </a:solidFill>
              <a:effectLst/>
              <a:latin typeface="var(--font-family-body)"/>
            </a:endParaRP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As we noted in a previous forum; physiological and lifestyle conditions and choices can also affect our information processing.  For more information, see: </a:t>
            </a:r>
            <a:r>
              <a:rPr lang="en-US" b="0" i="1" dirty="0">
                <a:solidFill>
                  <a:srgbClr val="000000"/>
                </a:solidFill>
                <a:effectLst/>
                <a:latin typeface="var(--font-family-body)"/>
              </a:rPr>
              <a:t>Human Factors for Pilots Module 3 - Human Performance.</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Next, let's address the topic of Perceptual Illusions. </a:t>
            </a:r>
          </a:p>
          <a:p>
            <a:pPr algn="l" fontAlgn="base"/>
            <a:endParaRPr lang="en-US" b="0" i="0" dirty="0">
              <a:solidFill>
                <a:srgbClr val="000000"/>
              </a:solidFill>
              <a:effectLst/>
              <a:latin typeface="var(--font-family-body)"/>
            </a:endParaRPr>
          </a:p>
          <a:p>
            <a:pPr algn="l" fontAlgn="base"/>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dirty="0"/>
          </a:p>
        </p:txBody>
      </p:sp>
    </p:spTree>
    <p:extLst>
      <p:ext uri="{BB962C8B-B14F-4D97-AF65-F5344CB8AC3E}">
        <p14:creationId xmlns:p14="http://schemas.microsoft.com/office/powerpoint/2010/main" val="3712965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Horizontal line is longer (a), or (b)?  </a:t>
            </a:r>
            <a:r>
              <a:rPr lang="en-US" b="1" dirty="0"/>
              <a:t>(Click)</a:t>
            </a:r>
            <a:endParaRPr lang="en-US" b="0" dirty="0"/>
          </a:p>
          <a:p>
            <a:endParaRPr lang="en-US" b="0" dirty="0"/>
          </a:p>
          <a:p>
            <a:r>
              <a:rPr lang="en-US" b="0" dirty="0"/>
              <a:t>The Muller-Lyre illusion consists of equal-length horizontal lines with 45-degree extensions.  The outward facing extensions make line (a) appear to be longer than line (b)  </a:t>
            </a:r>
          </a:p>
          <a:p>
            <a:endParaRPr lang="en-US" b="0" dirty="0"/>
          </a:p>
          <a:p>
            <a:r>
              <a:rPr lang="en-US" b="1" dirty="0"/>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dirty="0"/>
          </a:p>
        </p:txBody>
      </p:sp>
    </p:spTree>
    <p:extLst>
      <p:ext uri="{BB962C8B-B14F-4D97-AF65-F5344CB8AC3E}">
        <p14:creationId xmlns:p14="http://schemas.microsoft.com/office/powerpoint/2010/main" val="255553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The Rubin’s vase illusion can be seen as two human faces in profile or a vase.</a:t>
            </a:r>
            <a:endParaRPr lang="en-US" b="0" dirty="0"/>
          </a:p>
          <a:p>
            <a:endParaRPr lang="en-US" b="1" dirty="0"/>
          </a:p>
          <a:p>
            <a:r>
              <a:rPr lang="en-US" b="1" dirty="0"/>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986936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color are the dots at the intersections of the lines?  The Scintillating grid dark spots appear and disappear at random intersections.  If you stare directly at a single intersection, you can’t see the dark dot.  You may have seen these common illustrations before.  They work with anyone who is not severely visually impaired. </a:t>
            </a:r>
          </a:p>
          <a:p>
            <a:endParaRPr lang="en-US" b="0" dirty="0"/>
          </a:p>
          <a:p>
            <a:r>
              <a:rPr lang="en-US" b="1" dirty="0"/>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1902571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visual misperceptions result from physiological limitations in our eyes such as. </a:t>
            </a:r>
            <a:r>
              <a:rPr lang="en-US" b="1" dirty="0"/>
              <a:t>(Click)</a:t>
            </a:r>
          </a:p>
          <a:p>
            <a:endParaRPr lang="en-US" b="1" dirty="0"/>
          </a:p>
          <a:p>
            <a:r>
              <a:rPr lang="en-US" b="0" dirty="0"/>
              <a:t>Blind spots that may mask traffic or terrain features,</a:t>
            </a:r>
          </a:p>
          <a:p>
            <a:r>
              <a:rPr lang="en-US" b="0" dirty="0"/>
              <a:t>color blindness that can make it difficult to identify runway and aircraft position lights,</a:t>
            </a:r>
          </a:p>
          <a:p>
            <a:r>
              <a:rPr lang="en-US" b="0" dirty="0"/>
              <a:t>and our inability to detect objects in very low or high lighting conditions.</a:t>
            </a:r>
          </a:p>
          <a:p>
            <a:endParaRPr lang="en-US" b="0" dirty="0"/>
          </a:p>
          <a:p>
            <a:r>
              <a:rPr lang="en-US" b="0" dirty="0"/>
              <a:t>Next, we’ll discuss some common visual illusions and how we and our students should deal with them.</a:t>
            </a:r>
          </a:p>
          <a:p>
            <a:endParaRPr lang="en-US" b="0" dirty="0"/>
          </a:p>
          <a:p>
            <a:r>
              <a:rPr lang="en-US" b="1" dirty="0"/>
              <a:t>(Next Slide)</a:t>
            </a:r>
          </a:p>
          <a:p>
            <a:endParaRPr lang="en-US" b="0" dirty="0"/>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dirty="0"/>
          </a:p>
        </p:txBody>
      </p:sp>
    </p:spTree>
    <p:extLst>
      <p:ext uri="{BB962C8B-B14F-4D97-AF65-F5344CB8AC3E}">
        <p14:creationId xmlns:p14="http://schemas.microsoft.com/office/powerpoint/2010/main" val="1727157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visual illusions that are common in aviation.  Let’s discuss how best to deal with them.  </a:t>
            </a:r>
            <a:r>
              <a:rPr lang="en-US" b="1" dirty="0"/>
              <a:t>(Click)</a:t>
            </a:r>
            <a:endParaRPr lang="en-US" b="0" dirty="0"/>
          </a:p>
          <a:p>
            <a:endParaRPr lang="en-US" b="0" dirty="0"/>
          </a:p>
          <a:p>
            <a:pPr algn="l" fontAlgn="base">
              <a:buFont typeface="Arial" panose="020B0604020202020204" pitchFamily="34" charset="0"/>
              <a:buChar char="•"/>
            </a:pPr>
            <a:r>
              <a:rPr lang="en-US" b="1" i="0" dirty="0">
                <a:solidFill>
                  <a:srgbClr val="000000"/>
                </a:solidFill>
                <a:effectLst/>
                <a:latin typeface="var(--font-family-body)"/>
              </a:rPr>
              <a:t>Autokinesis</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When we stare at a light source against a dark background at night and there are no other visual references around it, we sense that the light source is moving.  </a:t>
            </a:r>
          </a:p>
          <a:p>
            <a:pPr marL="1143000" marR="0" lvl="2" indent="-2286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Shifting our gaze or looking to the side of the light source can reduce this phenomenon.  </a:t>
            </a:r>
            <a:r>
              <a:rPr lang="en-US" b="1" i="0" dirty="0"/>
              <a:t>(Click)</a:t>
            </a:r>
            <a:endParaRPr lang="en-US" b="0" i="0" dirty="0"/>
          </a:p>
          <a:p>
            <a:pPr marL="914400" lvl="2" indent="0" algn="l" fontAlgn="base">
              <a:buFont typeface="Arial" panose="020B0604020202020204" pitchFamily="34" charset="0"/>
              <a:buNone/>
            </a:pPr>
            <a:endParaRPr lang="en-US" b="1"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Black hole approach</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Approaching an airport over a large, unlit area; it's difficult to estimate your altitude relative to the ground.  This can lead to overshooting, or more dangerously, undershooting the runway.</a:t>
            </a:r>
          </a:p>
          <a:p>
            <a:pPr marL="1143000" lvl="2" indent="-228600" algn="l" fontAlgn="base">
              <a:buFont typeface="Arial" panose="020B0604020202020204" pitchFamily="34" charset="0"/>
              <a:buChar char="•"/>
            </a:pPr>
            <a:r>
              <a:rPr lang="en-US" b="1" i="0" dirty="0">
                <a:solidFill>
                  <a:srgbClr val="000000"/>
                </a:solidFill>
                <a:effectLst/>
                <a:latin typeface="var(--font-family-body)"/>
              </a:rPr>
              <a:t>Rely on aircraft instrumentation to determine your height in the pattern.</a:t>
            </a:r>
          </a:p>
          <a:p>
            <a:pPr marL="1143000" lvl="2" indent="-228600" algn="l" fontAlgn="base">
              <a:buFont typeface="Arial" panose="020B0604020202020204" pitchFamily="34" charset="0"/>
              <a:buChar char="•"/>
            </a:pPr>
            <a:r>
              <a:rPr lang="en-US" b="1" i="0" dirty="0">
                <a:solidFill>
                  <a:srgbClr val="000000"/>
                </a:solidFill>
                <a:effectLst/>
                <a:latin typeface="var(--font-family-body)"/>
              </a:rPr>
              <a:t>Avoid long final approach legs over unlit terrain or water.  Flying a standard traffic pattern is a safer alternative. </a:t>
            </a:r>
          </a:p>
          <a:p>
            <a:pPr marL="1143000" lvl="2" indent="-228600" algn="l" fontAlgn="base">
              <a:buFont typeface="Arial" panose="020B0604020202020204" pitchFamily="34" charset="0"/>
              <a:buChar char="•"/>
            </a:pPr>
            <a:r>
              <a:rPr lang="en-US" b="1" i="0" dirty="0">
                <a:solidFill>
                  <a:srgbClr val="000000"/>
                </a:solidFill>
                <a:effectLst/>
                <a:latin typeface="var(--font-family-body)"/>
              </a:rPr>
              <a:t>If the runway is served by a precision approach, select the approach frequency for Glide Slope guidance.</a:t>
            </a:r>
          </a:p>
          <a:p>
            <a:pPr marL="1143000" marR="0" lvl="2" indent="-2286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Follow guidance provided by Visual Approach Slope Indicators.  </a:t>
            </a:r>
            <a:r>
              <a:rPr lang="en-US" b="1" i="0" dirty="0"/>
              <a:t>(Click)</a:t>
            </a:r>
            <a:endParaRPr lang="en-US" b="0" i="0" dirty="0"/>
          </a:p>
          <a:p>
            <a:pPr marL="914400" lvl="2" indent="0" algn="l" fontAlgn="base">
              <a:buFont typeface="Arial" panose="020B0604020202020204" pitchFamily="34" charset="0"/>
              <a:buNone/>
            </a:pPr>
            <a:endParaRPr lang="en-US" b="1"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False horizons</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When the natural horizon is not visible, we may reference terrain, clouds, or light instead.</a:t>
            </a:r>
          </a:p>
          <a:p>
            <a:pPr marL="1143000" marR="0" lvl="2" indent="-2286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Rely on the Attitude Indicator for horizon information.  </a:t>
            </a:r>
            <a:r>
              <a:rPr lang="en-US" b="1" i="0" dirty="0"/>
              <a:t>(Click)</a:t>
            </a:r>
            <a:endParaRPr lang="en-US" b="0" i="0" dirty="0"/>
          </a:p>
          <a:p>
            <a:pPr marL="914400" lvl="2" indent="0" algn="l" fontAlgn="base">
              <a:buFont typeface="Arial" panose="020B0604020202020204" pitchFamily="34" charset="0"/>
              <a:buNone/>
            </a:pPr>
            <a:endParaRPr lang="en-US" b="1"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Runway lights</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0" i="0" dirty="0">
                <a:solidFill>
                  <a:srgbClr val="000000"/>
                </a:solidFill>
                <a:effectLst/>
                <a:latin typeface="var(--font-family-body)"/>
              </a:rPr>
              <a:t>Bright runway lights can cause us to feel we're lower than we actually are.  This can lead to high, unstable approaches.</a:t>
            </a:r>
          </a:p>
          <a:p>
            <a:pPr marL="1143000" lvl="2" indent="-228600" algn="l" fontAlgn="base">
              <a:buFont typeface="Arial" panose="020B0604020202020204" pitchFamily="34" charset="0"/>
              <a:buChar char="•"/>
            </a:pPr>
            <a:r>
              <a:rPr lang="en-US" b="1" i="0" dirty="0">
                <a:solidFill>
                  <a:srgbClr val="000000"/>
                </a:solidFill>
                <a:effectLst/>
                <a:latin typeface="var(--font-family-body)"/>
              </a:rPr>
              <a:t>Fly the recommended altitudes in the pattern and rely on electronic or visual approach slope indicators.</a:t>
            </a:r>
          </a:p>
          <a:p>
            <a:endParaRPr lang="en-US" b="0" i="1" dirty="0"/>
          </a:p>
          <a:p>
            <a:pPr marL="0" lvl="0" indent="0" algn="l" fontAlgn="base">
              <a:buFont typeface="Arial" panose="020B0604020202020204" pitchFamily="34" charset="0"/>
              <a:buNone/>
            </a:pPr>
            <a:r>
              <a:rPr lang="en-US" b="0" i="0" dirty="0">
                <a:solidFill>
                  <a:srgbClr val="000000"/>
                </a:solidFill>
                <a:effectLst/>
                <a:latin typeface="var(--font-family-body)"/>
              </a:rPr>
              <a:t>It’s not just runway lighting that can be deceiving.  Runways themselves present numerous challenges.</a:t>
            </a:r>
          </a:p>
          <a:p>
            <a:pPr marL="0" lvl="0" indent="0" algn="l" fontAlgn="base">
              <a:buFont typeface="Arial" panose="020B0604020202020204" pitchFamily="34" charset="0"/>
              <a:buNone/>
            </a:pPr>
            <a:endParaRPr lang="en-US" b="0" i="1" dirty="0">
              <a:solidFill>
                <a:srgbClr val="000000"/>
              </a:solidFill>
              <a:effectLst/>
              <a:latin typeface="var(--font-family-body)"/>
            </a:endParaRPr>
          </a:p>
          <a:p>
            <a:pPr marL="0" lvl="0" indent="0" algn="l" fontAlgn="base">
              <a:buFont typeface="Arial" panose="020B0604020202020204" pitchFamily="34" charset="0"/>
              <a:buNone/>
            </a:pPr>
            <a:r>
              <a:rPr lang="en-US" b="1" i="0" dirty="0">
                <a:solidFill>
                  <a:srgbClr val="000000"/>
                </a:solidFill>
                <a:effectLst/>
                <a:latin typeface="var(--font-family-body)"/>
              </a:rPr>
              <a:t>(Next Slide)</a:t>
            </a:r>
          </a:p>
          <a:p>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dirty="0"/>
          </a:p>
        </p:txBody>
      </p:sp>
    </p:spTree>
    <p:extLst>
      <p:ext uri="{BB962C8B-B14F-4D97-AF65-F5344CB8AC3E}">
        <p14:creationId xmlns:p14="http://schemas.microsoft.com/office/powerpoint/2010/main" val="3087747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Narrow runways may cause us to feel we are higher than we actually are.  That can lead to a lower approach </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Wide runways may cause us to feel we are lower than we actually are.   </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None/>
            </a:pPr>
            <a:r>
              <a:rPr lang="en-US" b="0" i="0" dirty="0">
                <a:solidFill>
                  <a:srgbClr val="000000"/>
                </a:solidFill>
                <a:effectLst/>
                <a:latin typeface="Arial" panose="020B0604020202020204" pitchFamily="34" charset="0"/>
                <a:cs typeface="Arial" panose="020B0604020202020204" pitchFamily="34" charset="0"/>
              </a:rPr>
              <a:t>In either case, fly the published traffic pattern and altitudes and confirm with electronic or visual glide slope information.</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29</a:t>
            </a:fld>
            <a:endParaRPr lang="en-US" dirty="0"/>
          </a:p>
        </p:txBody>
      </p:sp>
    </p:spTree>
    <p:extLst>
      <p:ext uri="{BB962C8B-B14F-4D97-AF65-F5344CB8AC3E}">
        <p14:creationId xmlns:p14="http://schemas.microsoft.com/office/powerpoint/2010/main" val="316684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order for pilots to make decisions and act on them they gather, assess, and prioritize information from their senses, knowledge bases, and life experiences.</a:t>
            </a:r>
          </a:p>
          <a:p>
            <a:endParaRPr lang="en-US" b="0" dirty="0"/>
          </a:p>
          <a:p>
            <a:r>
              <a:rPr lang="en-US" b="0" dirty="0"/>
              <a:t>We’ll begin our discussion with an overview of how our information processing system works and how a process intended to lead to success can occasionally contribute to failure.  </a:t>
            </a:r>
            <a:r>
              <a:rPr lang="en-US" b="1" dirty="0"/>
              <a:t>(Click)</a:t>
            </a:r>
            <a:endParaRPr lang="en-US" b="0" dirty="0"/>
          </a:p>
          <a:p>
            <a:endParaRPr lang="en-US" b="0" dirty="0"/>
          </a:p>
          <a:p>
            <a:r>
              <a:rPr lang="en-US" b="0" dirty="0"/>
              <a:t>Human information processing is accomplished in 4 stages:</a:t>
            </a:r>
          </a:p>
          <a:p>
            <a:pPr marL="171450" indent="-171450">
              <a:buFont typeface="Arial" panose="020B0604020202020204" pitchFamily="34" charset="0"/>
              <a:buChar char="•"/>
            </a:pPr>
            <a:r>
              <a:rPr lang="en-US" b="0" dirty="0"/>
              <a:t>Sensing – Gathering information through our senses of sight, hearing, position, touch, taste, smell, etc.  </a:t>
            </a:r>
          </a:p>
          <a:p>
            <a:pPr marL="171450" indent="-171450">
              <a:buFont typeface="Arial" panose="020B0604020202020204" pitchFamily="34" charset="0"/>
              <a:buChar char="•"/>
            </a:pPr>
            <a:r>
              <a:rPr lang="en-US" b="0" dirty="0"/>
              <a:t>Perceiving – Giving meaning to our senses</a:t>
            </a:r>
          </a:p>
          <a:p>
            <a:pPr marL="171450" indent="-171450">
              <a:buFont typeface="Arial" panose="020B0604020202020204" pitchFamily="34" charset="0"/>
              <a:buChar char="•"/>
            </a:pPr>
            <a:r>
              <a:rPr lang="en-US" b="0" dirty="0"/>
              <a:t>Deciding – Determining what actions to take</a:t>
            </a:r>
          </a:p>
          <a:p>
            <a:pPr marL="171450" indent="-171450">
              <a:buFont typeface="Arial" panose="020B0604020202020204" pitchFamily="34" charset="0"/>
              <a:buChar char="•"/>
            </a:pPr>
            <a:r>
              <a:rPr lang="en-US" b="0" dirty="0"/>
              <a:t>Acting – Taking action</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Let’s consider how these information processing stages work.</a:t>
            </a:r>
          </a:p>
          <a:p>
            <a:endParaRPr lang="en-US" b="1"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3863649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0" i="0" dirty="0">
                <a:solidFill>
                  <a:srgbClr val="000000"/>
                </a:solidFill>
                <a:effectLst/>
                <a:latin typeface="Arial" panose="020B0604020202020204" pitchFamily="34" charset="0"/>
                <a:cs typeface="Arial" panose="020B0604020202020204" pitchFamily="34" charset="0"/>
              </a:rPr>
              <a:t>When approaching runways that slope upwards, we may feel that we are too high and compensate by flying lower running the risk of landing short or Controlled- Flight-Into-Terrain.</a:t>
            </a:r>
          </a:p>
          <a:p>
            <a:pPr algn="l" fontAlgn="base">
              <a:buFont typeface="Arial" panose="020B0604020202020204" pitchFamily="34" charset="0"/>
              <a:buNone/>
            </a:pPr>
            <a:r>
              <a:rPr lang="en-US" b="0" i="0" dirty="0">
                <a:solidFill>
                  <a:srgbClr val="000000"/>
                </a:solidFill>
                <a:effectLst/>
                <a:latin typeface="Arial" panose="020B0604020202020204" pitchFamily="34" charset="0"/>
                <a:cs typeface="Arial" panose="020B0604020202020204" pitchFamily="34" charset="0"/>
              </a:rPr>
              <a:t>Approaching down-sloping runways we may feel that we are too low and compensate by flying a higher approach path and the risk of landing long and perhaps over-running the runway.</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3551161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Rain </a:t>
            </a:r>
            <a:r>
              <a:rPr lang="en-US" b="0" i="0" dirty="0">
                <a:solidFill>
                  <a:srgbClr val="000000"/>
                </a:solidFill>
                <a:effectLst/>
                <a:latin typeface="Arial" panose="020B0604020202020204" pitchFamily="34" charset="0"/>
                <a:cs typeface="Arial" panose="020B0604020202020204" pitchFamily="34" charset="0"/>
              </a:rPr>
              <a:t>can cause approach and runway lights to seem brighter at night, resulting in us feeling we are lower than we should be, and forcing us to overcorrect to a higher-than-normal approach.</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Fog and haze </a:t>
            </a:r>
            <a:r>
              <a:rPr lang="en-US" b="0" i="0" dirty="0">
                <a:solidFill>
                  <a:srgbClr val="000000"/>
                </a:solidFill>
                <a:effectLst/>
                <a:latin typeface="Arial" panose="020B0604020202020204" pitchFamily="34" charset="0"/>
                <a:cs typeface="Arial" panose="020B0604020202020204" pitchFamily="34" charset="0"/>
              </a:rPr>
              <a:t>can make the runway look further away than it is, creating an illusion of being too high. Similarly, fog or rain at the end of the runway can cause the illusion of a higher-than-normal approach, especially after becoming visual from an instrument approach. This can cause pilots to pushforward and ‘duck under’ the approach path.</a:t>
            </a:r>
          </a:p>
          <a:p>
            <a:pPr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None/>
            </a:pPr>
            <a:r>
              <a:rPr lang="en-US" b="1" i="0" dirty="0">
                <a:solidFill>
                  <a:srgbClr val="000000"/>
                </a:solidFill>
                <a:effectLst/>
                <a:latin typeface="var(--font-family-body)"/>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dirty="0"/>
          </a:p>
        </p:txBody>
      </p:sp>
    </p:spTree>
    <p:extLst>
      <p:ext uri="{BB962C8B-B14F-4D97-AF65-F5344CB8AC3E}">
        <p14:creationId xmlns:p14="http://schemas.microsoft.com/office/powerpoint/2010/main" val="4066706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Experienced pilots anticipate illusions.  They know what weather, lighting, terrain, and runway features are likely to produce them.  Study of airport charts, diagrams, and photographs goes a long way toward building a picture of what to expect.  And frequent updating of weather reports and forecasts is essential to their success </a:t>
            </a:r>
            <a:r>
              <a:rPr lang="en-US" b="1" dirty="0">
                <a:latin typeface="Arial" panose="020B0604020202020204" pitchFamily="34" charset="0"/>
                <a:cs typeface="Arial" panose="020B0604020202020204" pitchFamily="34" charset="0"/>
              </a:rPr>
              <a:t>(Click)</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Make use of electronic and visual glide slope indicators and maintain a safe maneuvering altitude until established on an instrument approach segment or reaching a Visual Descent Point.  </a:t>
            </a:r>
            <a:r>
              <a:rPr lang="en-US" b="1" dirty="0">
                <a:latin typeface="Arial" panose="020B0604020202020204" pitchFamily="34" charset="0"/>
                <a:cs typeface="Arial" panose="020B0604020202020204" pitchFamily="34" charset="0"/>
              </a:rPr>
              <a:t>(Click)</a:t>
            </a: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Maintain pilot proficiency – especially at night.  Don’t pursue VFR in deteriorating weather conditions and, of course, always have at least one alternative in mind.</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So much for visual illusions.  Next let’s discuss a class of illusions that’s even more dangerous – Kinesthetic Illusions.</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endParaRPr lang="en-US" b="0" dirty="0">
              <a:latin typeface="Arial" panose="020B0604020202020204" pitchFamily="34" charset="0"/>
              <a:cs typeface="Arial" panose="020B0604020202020204" pitchFamily="34" charset="0"/>
            </a:endParaRPr>
          </a:p>
          <a:p>
            <a:endParaRPr lang="en-US" b="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2140834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Kinesthetic illusions </a:t>
            </a:r>
            <a:r>
              <a:rPr lang="en-US" b="0" i="0" dirty="0">
                <a:solidFill>
                  <a:srgbClr val="000000"/>
                </a:solidFill>
                <a:effectLst/>
                <a:latin typeface="Lato" panose="020F0502020204030203" pitchFamily="34" charset="0"/>
              </a:rPr>
              <a:t>can occur in circumstances under which our somatosensory (whole body) sensors together with vestibular (inner ear) sensors cannot be trusted.  This is particularly true when, as in instrument flight, visual information is ambiguous or unavailable.  Kinesthetic illusions are particularly dangerous as they may lead to Spatial Disorientation.  </a:t>
            </a:r>
          </a:p>
          <a:p>
            <a:endParaRPr lang="en-US" b="0" i="0" dirty="0">
              <a:solidFill>
                <a:srgbClr val="000000"/>
              </a:solidFill>
              <a:effectLst/>
              <a:latin typeface="Lato" panose="020F0502020204030203" pitchFamily="34" charset="0"/>
            </a:endParaRPr>
          </a:p>
          <a:p>
            <a:r>
              <a:rPr lang="en-US" b="0" i="0" dirty="0">
                <a:solidFill>
                  <a:srgbClr val="000000"/>
                </a:solidFill>
                <a:effectLst/>
                <a:latin typeface="Lato" panose="020F0502020204030203" pitchFamily="34" charset="0"/>
              </a:rPr>
              <a:t>In extreme cases, pilots may find themselves in the bottom of a sensory vortex where all their information processing power is devoted to survival with none left over to reason themselves out of their predicaments.  This is definitely not a place any pilot wants to be; where luck alone may determine whether we will live to fly another day.</a:t>
            </a:r>
          </a:p>
          <a:p>
            <a:endParaRPr lang="en-US" b="0" i="0" dirty="0">
              <a:solidFill>
                <a:srgbClr val="000000"/>
              </a:solidFill>
              <a:effectLst/>
              <a:latin typeface="Lato" panose="020F0502020204030203" pitchFamily="34" charset="0"/>
            </a:endParaRPr>
          </a:p>
          <a:p>
            <a:r>
              <a:rPr lang="en-US" b="1" i="0" dirty="0">
                <a:solidFill>
                  <a:srgbClr val="000000"/>
                </a:solidFill>
                <a:effectLst/>
                <a:latin typeface="Lato" panose="020F0502020204030203" pitchFamily="34"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33</a:t>
            </a:fld>
            <a:endParaRPr lang="en-US" dirty="0"/>
          </a:p>
        </p:txBody>
      </p:sp>
    </p:spTree>
    <p:extLst>
      <p:ext uri="{BB962C8B-B14F-4D97-AF65-F5344CB8AC3E}">
        <p14:creationId xmlns:p14="http://schemas.microsoft.com/office/powerpoint/2010/main" val="2085165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1" i="0" dirty="0">
                <a:solidFill>
                  <a:srgbClr val="000000"/>
                </a:solidFill>
                <a:effectLst/>
                <a:latin typeface="var(--font-family-body)"/>
              </a:rPr>
              <a:t>The Leans </a:t>
            </a:r>
            <a:r>
              <a:rPr lang="en-US" b="0" i="0" dirty="0">
                <a:solidFill>
                  <a:srgbClr val="000000"/>
                </a:solidFill>
                <a:effectLst/>
                <a:latin typeface="var(--font-family-body)"/>
              </a:rPr>
              <a:t>… occur when entering a banked turn slowly or maintaining a banked turn for some time.  In these cases, your inner ear sensors may report that you are not turning.  If you abruptly return to straight and level flight, you feel as if you are banking in the opposite direction.  If you act on this sensation, you may re-enter the turn or, if you maintain level flight, you may feel compelled to lean in opposition to the perceived turn.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dirty="0">
                <a:solidFill>
                  <a:srgbClr val="000000"/>
                </a:solidFill>
                <a:effectLst/>
                <a:latin typeface="var(--font-family-body)"/>
              </a:rPr>
              <a:t>To prevent the leans, maintain an effective instrument scan and make standard rate, coordinated turns. </a:t>
            </a:r>
            <a:r>
              <a:rPr lang="en-US" b="1" dirty="0"/>
              <a:t>(Click)</a:t>
            </a:r>
            <a:endParaRPr lang="en-US" b="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1" i="1" dirty="0">
              <a:solidFill>
                <a:srgbClr val="000000"/>
              </a:solidFill>
              <a:effectLst/>
              <a:latin typeface="var(--font-family-body)"/>
            </a:endParaRPr>
          </a:p>
          <a:p>
            <a:pPr marL="0" indent="0" algn="l" fontAlgn="base">
              <a:buFont typeface="Arial" panose="020B0604020202020204" pitchFamily="34" charset="0"/>
              <a:buNone/>
            </a:pPr>
            <a:endParaRPr lang="en-US" b="1"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i="0" dirty="0">
                <a:solidFill>
                  <a:srgbClr val="000000"/>
                </a:solidFill>
                <a:effectLst/>
                <a:latin typeface="var(--font-family-body)"/>
              </a:rPr>
              <a:t>Coriolis Illusions </a:t>
            </a:r>
            <a:r>
              <a:rPr lang="en-US" b="0" i="0" dirty="0">
                <a:solidFill>
                  <a:srgbClr val="000000"/>
                </a:solidFill>
                <a:effectLst/>
                <a:latin typeface="var(--font-family-body)"/>
              </a:rPr>
              <a:t>… occur when you are in a constant turn long enough for the inner ear fluid to cease moving, causing your brain to think you are flying straight and level.  At this point, if you move your head to quickly you may feel that you are moving on a different axis.  Responding to this sensation with flight control input may well result in a dangerous flight attitude.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dirty="0">
                <a:solidFill>
                  <a:srgbClr val="000000"/>
                </a:solidFill>
                <a:effectLst/>
                <a:latin typeface="var(--font-family-body)"/>
              </a:rPr>
              <a:t>Never move your head quickly while flying, especially when you are in IMC, visibility is limited, or the natural horizon is obscure.  If you feel as if you are becoming disoriented, focus on the flight instruments and bring the aircraft to straight and level flight. </a:t>
            </a:r>
            <a:r>
              <a:rPr lang="en-US" b="1" dirty="0"/>
              <a:t>(Click)</a:t>
            </a:r>
            <a:endParaRPr lang="en-US" b="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1" i="1"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i="0" dirty="0">
                <a:solidFill>
                  <a:srgbClr val="000000"/>
                </a:solidFill>
                <a:effectLst/>
                <a:latin typeface="var(--font-family-body)"/>
              </a:rPr>
              <a:t>Spiral Dives </a:t>
            </a:r>
            <a:r>
              <a:rPr lang="en-US" b="0" i="0" dirty="0">
                <a:solidFill>
                  <a:srgbClr val="000000"/>
                </a:solidFill>
                <a:effectLst/>
                <a:latin typeface="var(--font-family-body)"/>
              </a:rPr>
              <a:t>… </a:t>
            </a:r>
            <a:r>
              <a:rPr lang="en-US" b="0" i="0" dirty="0">
                <a:solidFill>
                  <a:srgbClr val="000000"/>
                </a:solidFill>
                <a:effectLst/>
                <a:latin typeface="Lato" panose="020F0502020204030203" pitchFamily="34" charset="0"/>
              </a:rPr>
              <a:t>sometimes called Graveyard Spirals, can result when you've maintained a turn long enough for the inner ear fluid to stop moving.  As you return to level flight, you will feel as if you've turned in the opposite direction and you resume the original turn.  Although you are turning, you will fell as if you are in a wings-level descent.  Adding back pressure will tighten the turn and increase the rate of decent.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dirty="0">
                <a:solidFill>
                  <a:srgbClr val="000000"/>
                </a:solidFill>
                <a:effectLst/>
                <a:latin typeface="Lato" panose="020F0502020204030203" pitchFamily="34" charset="0"/>
              </a:rPr>
              <a:t>Spiral dives can get out of hand quickly so it's imperative to rely on the flight instruments to level wings and return to a level-flight attitude.</a:t>
            </a:r>
            <a:endParaRPr lang="en-US" b="1" i="1" dirty="0">
              <a:solidFill>
                <a:srgbClr val="000000"/>
              </a:solidFill>
              <a:effectLst/>
              <a:latin typeface="var(--font-family-body)"/>
            </a:endParaRPr>
          </a:p>
          <a:p>
            <a:pPr algn="l" fontAlgn="base">
              <a:buFont typeface="Arial" panose="020B0604020202020204" pitchFamily="34" charset="0"/>
              <a:buNone/>
            </a:pPr>
            <a:endParaRPr lang="en-US" b="0" i="0" dirty="0">
              <a:solidFill>
                <a:srgbClr val="000000"/>
              </a:solidFill>
              <a:effectLst/>
              <a:latin typeface="var(--font-family-body)"/>
            </a:endParaRPr>
          </a:p>
          <a:p>
            <a:r>
              <a:rPr lang="en-US" b="1" i="0" dirty="0">
                <a:solidFill>
                  <a:srgbClr val="000000"/>
                </a:solidFill>
                <a:effectLst/>
                <a:latin typeface="Lato" panose="020F0502020204030203" pitchFamily="34"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35</a:t>
            </a:fld>
            <a:endParaRPr lang="en-US" dirty="0"/>
          </a:p>
        </p:txBody>
      </p:sp>
    </p:spTree>
    <p:extLst>
      <p:ext uri="{BB962C8B-B14F-4D97-AF65-F5344CB8AC3E}">
        <p14:creationId xmlns:p14="http://schemas.microsoft.com/office/powerpoint/2010/main" val="2020503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1" i="0" dirty="0">
                <a:solidFill>
                  <a:srgbClr val="000000"/>
                </a:solidFill>
                <a:effectLst/>
                <a:latin typeface="var(--font-family-body)"/>
              </a:rPr>
              <a:t>Somatogravic illusions </a:t>
            </a:r>
            <a:r>
              <a:rPr lang="en-US" b="0" i="0" dirty="0">
                <a:solidFill>
                  <a:srgbClr val="000000"/>
                </a:solidFill>
                <a:effectLst/>
                <a:latin typeface="var(--font-family-body)"/>
              </a:rPr>
              <a:t>… can occur when you rapidly accelerate or decelerate.  Acceleration will cause a sensation of pitching up and, without a horizon reference, pilots will feel compelled to pitch down to compensate.  The reverse is true when rapidly decelerating. Here, pilots will feel compelled to compensate by pitching up which could lead to a stall.</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dirty="0">
                <a:solidFill>
                  <a:srgbClr val="000000"/>
                </a:solidFill>
                <a:effectLst/>
                <a:latin typeface="var(--font-family-body)"/>
              </a:rPr>
              <a:t>As with most illusions, flying by reference to the flight instruments is the best way to deal with Somatogravic Illusions.  </a:t>
            </a:r>
            <a:r>
              <a:rPr lang="en-US" b="1" dirty="0"/>
              <a:t>(Click)</a:t>
            </a:r>
            <a:endParaRPr lang="en-US" b="1" i="1" dirty="0">
              <a:solidFill>
                <a:srgbClr val="000000"/>
              </a:solidFill>
              <a:effectLst/>
              <a:latin typeface="var(--font-family-body)"/>
            </a:endParaRPr>
          </a:p>
          <a:p>
            <a:pPr marL="171450" indent="-171450"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None/>
            </a:pPr>
            <a:r>
              <a:rPr lang="en-US" b="1" i="0" dirty="0">
                <a:solidFill>
                  <a:srgbClr val="000000"/>
                </a:solidFill>
                <a:effectLst/>
                <a:latin typeface="var(--font-family-body)"/>
              </a:rPr>
              <a:t>Inversion Illusions </a:t>
            </a:r>
            <a:r>
              <a:rPr lang="en-US" b="0" i="0" dirty="0">
                <a:solidFill>
                  <a:srgbClr val="000000"/>
                </a:solidFill>
                <a:effectLst/>
                <a:latin typeface="var(--font-family-body)"/>
              </a:rPr>
              <a:t>… when you abruptly pitch from a climb attitude to level flight.  This can induce the feeling of tumbling backwards and, if you respond by increasing forward pressure, the intensity of the illusion will increase.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dirty="0">
                <a:solidFill>
                  <a:srgbClr val="000000"/>
                </a:solidFill>
                <a:effectLst/>
                <a:latin typeface="var(--font-family-body)"/>
              </a:rPr>
              <a:t>Slow, steady control inputs are key to preventing Inversion Illusions. </a:t>
            </a:r>
            <a:r>
              <a:rPr lang="en-US" b="1" dirty="0"/>
              <a:t>(Click)</a:t>
            </a:r>
            <a:endParaRPr lang="en-US" b="1" i="1" dirty="0">
              <a:solidFill>
                <a:srgbClr val="000000"/>
              </a:solidFill>
              <a:effectLst/>
              <a:latin typeface="var(--font-family-body)"/>
            </a:endParaRPr>
          </a:p>
          <a:p>
            <a:pPr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None/>
            </a:pPr>
            <a:r>
              <a:rPr lang="en-US" b="1" i="0" dirty="0">
                <a:solidFill>
                  <a:srgbClr val="000000"/>
                </a:solidFill>
                <a:effectLst/>
                <a:latin typeface="var(--font-family-body)"/>
              </a:rPr>
              <a:t>Elevator Illusions </a:t>
            </a:r>
            <a:r>
              <a:rPr lang="en-US" b="0" i="0" dirty="0">
                <a:solidFill>
                  <a:srgbClr val="000000"/>
                </a:solidFill>
                <a:effectLst/>
                <a:latin typeface="var(--font-family-body)"/>
              </a:rPr>
              <a:t>… </a:t>
            </a:r>
            <a:r>
              <a:rPr lang="en-US" b="0" i="0" dirty="0">
                <a:solidFill>
                  <a:srgbClr val="000000"/>
                </a:solidFill>
                <a:effectLst/>
                <a:latin typeface="Lato" panose="020F0502020204030203" pitchFamily="34" charset="0"/>
              </a:rPr>
              <a:t>can occur when experiencing up and down drafts.  Rapid acceleration upwards can induce an aggressive nose down control input.  Similarly, down drafts may cause pilots to aggressively pull up.</a:t>
            </a:r>
          </a:p>
          <a:p>
            <a:pPr marL="171450" indent="-171450" algn="l" fontAlgn="base">
              <a:buFont typeface="Arial" panose="020B0604020202020204" pitchFamily="34" charset="0"/>
              <a:buChar char="•"/>
            </a:pPr>
            <a:r>
              <a:rPr lang="en-US" b="1" i="1" dirty="0">
                <a:solidFill>
                  <a:srgbClr val="000000"/>
                </a:solidFill>
                <a:effectLst/>
                <a:latin typeface="Lato" panose="020F0502020204030203" pitchFamily="34" charset="0"/>
              </a:rPr>
              <a:t>Instrument scan and smooth control inputs are key to coping with these illusions.  In extreme cases, where maintaining altitude is impossible, reference the attitude indicator and maintain a wings level attitude.</a:t>
            </a:r>
            <a:endParaRPr lang="en-US" b="1" i="1" dirty="0">
              <a:solidFill>
                <a:srgbClr val="000000"/>
              </a:solidFill>
              <a:effectLst/>
              <a:latin typeface="var(--font-family-body)"/>
            </a:endParaRPr>
          </a:p>
          <a:p>
            <a:pPr algn="l" fontAlgn="base">
              <a:buFont typeface="Arial" panose="020B0604020202020204" pitchFamily="34" charset="0"/>
              <a:buNone/>
            </a:pPr>
            <a:endParaRPr lang="en-US" b="0" i="0" dirty="0">
              <a:solidFill>
                <a:srgbClr val="000000"/>
              </a:solidFill>
              <a:effectLst/>
              <a:latin typeface="var(--font-family-body)"/>
            </a:endParaRPr>
          </a:p>
          <a:p>
            <a:r>
              <a:rPr lang="en-US" b="1" i="0" dirty="0">
                <a:solidFill>
                  <a:srgbClr val="000000"/>
                </a:solidFill>
                <a:effectLst/>
                <a:latin typeface="Lato" panose="020F0502020204030203" pitchFamily="34"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36</a:t>
            </a:fld>
            <a:endParaRPr lang="en-US" dirty="0"/>
          </a:p>
        </p:txBody>
      </p:sp>
    </p:spTree>
    <p:extLst>
      <p:ext uri="{BB962C8B-B14F-4D97-AF65-F5344CB8AC3E}">
        <p14:creationId xmlns:p14="http://schemas.microsoft.com/office/powerpoint/2010/main" val="2026054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compelling as vestibular illusions are, they can be made worse.  Seasoned pilots know to maintain a consistent head and body orientation.  Moving one’s head in opposition to aircraft motion can provoke spatial disorientation and vertigo.  The FAA, military, and civil flight training organizations offer disorientation training in a variety of devices.  Pilots are encouraged to participate in this training where and when it is offered.</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37</a:t>
            </a:fld>
            <a:endParaRPr lang="en-US" dirty="0"/>
          </a:p>
        </p:txBody>
      </p:sp>
    </p:spTree>
    <p:extLst>
      <p:ext uri="{BB962C8B-B14F-4D97-AF65-F5344CB8AC3E}">
        <p14:creationId xmlns:p14="http://schemas.microsoft.com/office/powerpoint/2010/main" val="2176438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Auditory misperceptions can seriously compromise communication.  Misperceptions may include:</a:t>
            </a:r>
          </a:p>
          <a:p>
            <a:endParaRPr lang="en-US"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Unclear transmissions in unfamiliar languages or accents, rapid delivery, ambiguous wording or simply too much information.  Remember - the working memory can only hold three to five to nine informational bits.  </a:t>
            </a:r>
            <a:r>
              <a:rPr lang="en-US" b="1" i="0" dirty="0">
                <a:solidFill>
                  <a:srgbClr val="000000"/>
                </a:solidFill>
                <a:effectLst/>
                <a:latin typeface="var(--font-family-body)"/>
              </a:rPr>
              <a:t>(Click)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   Unsuitable transmission medium, poor radio reception, atmospheric or noisy environment interference</a:t>
            </a:r>
          </a:p>
          <a:p>
            <a:pPr algn="l" fontAlgn="base">
              <a:buFont typeface="Arial" panose="020B0604020202020204" pitchFamily="34" charset="0"/>
              <a:buNone/>
            </a:pPr>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var(--font-family-body)"/>
              </a:rPr>
              <a:t>   Lack of attention by the receiver, hearing what we expect (want) to hear.  Remember our Conformation Bias discussion?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0" i="0" dirty="0">
                <a:solidFill>
                  <a:srgbClr val="000000"/>
                </a:solidFill>
                <a:effectLst/>
                <a:latin typeface="var(--font-family-body)"/>
              </a:rPr>
              <a:t>All this and more is covered in Human Factors Module 4: Communication.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i="0" dirty="0">
                <a:solidFill>
                  <a:srgbClr val="000000"/>
                </a:solidFill>
                <a:effectLst/>
                <a:latin typeface="var(--font-family-body)"/>
              </a:rPr>
              <a:t>(Next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38</a:t>
            </a:fld>
            <a:endParaRPr lang="en-US" dirty="0"/>
          </a:p>
        </p:txBody>
      </p:sp>
    </p:spTree>
    <p:extLst>
      <p:ext uri="{BB962C8B-B14F-4D97-AF65-F5344CB8AC3E}">
        <p14:creationId xmlns:p14="http://schemas.microsoft.com/office/powerpoint/2010/main" val="3200181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Decisions and actions are the end products of human information processing.  Aeronautical decision making involves:</a:t>
            </a:r>
          </a:p>
          <a:p>
            <a:pPr marL="171450" indent="-171450">
              <a:buFont typeface="Arial" panose="020B0604020202020204" pitchFamily="34" charset="0"/>
              <a:buChar char="•"/>
            </a:pPr>
            <a:r>
              <a:rPr lang="en-US" dirty="0"/>
              <a:t>gathering information</a:t>
            </a:r>
          </a:p>
          <a:p>
            <a:pPr marL="171450" indent="-171450">
              <a:buFont typeface="Arial" panose="020B0604020202020204" pitchFamily="34" charset="0"/>
              <a:buChar char="•"/>
            </a:pPr>
            <a:r>
              <a:rPr lang="en-US" dirty="0"/>
              <a:t>deciding which actions will best suit our objectives</a:t>
            </a:r>
          </a:p>
          <a:p>
            <a:pPr marL="171450" indent="-171450">
              <a:buFont typeface="Arial" panose="020B0604020202020204" pitchFamily="34" charset="0"/>
              <a:buChar char="•"/>
            </a:pPr>
            <a:r>
              <a:rPr lang="en-US" dirty="0"/>
              <a:t>acting on our decisions and</a:t>
            </a:r>
          </a:p>
          <a:p>
            <a:pPr marL="171450" indent="-171450">
              <a:buFont typeface="Arial" panose="020B0604020202020204" pitchFamily="34" charset="0"/>
              <a:buChar char="•"/>
            </a:pPr>
            <a:r>
              <a:rPr lang="en-US" dirty="0"/>
              <a:t>monitoring the results of our actions.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39</a:t>
            </a:fld>
            <a:endParaRPr lang="en-US" dirty="0"/>
          </a:p>
        </p:txBody>
      </p:sp>
    </p:spTree>
    <p:extLst>
      <p:ext uri="{BB962C8B-B14F-4D97-AF65-F5344CB8AC3E}">
        <p14:creationId xmlns:p14="http://schemas.microsoft.com/office/powerpoint/2010/main" val="2973188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three more points to make before we conclude this section.  In order to process information effectively, we must be vigilant.  </a:t>
            </a:r>
          </a:p>
          <a:p>
            <a:endParaRPr lang="en-US" dirty="0"/>
          </a:p>
          <a:p>
            <a:r>
              <a:rPr lang="en-US" dirty="0"/>
              <a:t>Vigilance </a:t>
            </a:r>
            <a:r>
              <a:rPr lang="en-US" b="0" i="0" dirty="0">
                <a:solidFill>
                  <a:srgbClr val="000000"/>
                </a:solidFill>
                <a:effectLst/>
                <a:latin typeface="Lato" panose="020F0502020204030203" pitchFamily="34" charset="0"/>
              </a:rPr>
              <a:t>refers to our state of awareness to external stimuli and readiness to react to a wide range of inputs.  We can adjust the intensity of our vigilance, but it will be reduced by long periods of low stimulus, boredom, fatigue, and stress.   Maintaining vigilance so as to be ready to deal with emergent circumstances as they arise, is an essential pilot skill.  </a:t>
            </a:r>
            <a:r>
              <a:rPr lang="en-US" b="1" i="0" dirty="0">
                <a:solidFill>
                  <a:srgbClr val="000000"/>
                </a:solidFill>
                <a:effectLst/>
                <a:latin typeface="Lato" panose="020F0502020204030203" pitchFamily="34" charset="0"/>
              </a:rPr>
              <a:t>(Click)</a:t>
            </a:r>
          </a:p>
          <a:p>
            <a:endParaRPr lang="en-US" b="1"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We must also be attentive.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It's impossible to pay attention to all of our sensory input at the same time, so we must filter the stream of information and focus on what's important.  Also, because it's impossible to do two or more things at the same time, we must often divide our attention to deal with multiple important issues.  Like a good instrument scan that focuses briefly on each flight instrument, effective division of attention is a learned skill.</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The most complex or unfamiliar tasks require our full attention, making it less likely that we will notice other important developments.  For instance, while focusing on a complex arrival at an unfamiliar airport, we may omit important aircraft configuration requirements.  Many gear-up landings have resulted from faulty attention management.  </a:t>
            </a:r>
            <a:r>
              <a:rPr lang="en-US" b="1" i="0" dirty="0">
                <a:solidFill>
                  <a:srgbClr val="000000"/>
                </a:solidFill>
                <a:effectLst/>
                <a:latin typeface="Lato" panose="020F0502020204030203" pitchFamily="34" charset="0"/>
              </a:rPr>
              <a:t>(Click)</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And we must effectively cope with distractions.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Distractions are common in aviation and everyday life.  External distractions abound of course, but we are also easily distracted by our own thoughts.  Internal distractions are more likely to occur when we're fatigued, stressed, or ill.   In one noted accident, a commercial flight crew of four, while distracted in dealing with a gear status indicator, failed to notice a descent into terrain.</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Managing focus and coping with distractions are essential pilot skills.</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40</a:t>
            </a:fld>
            <a:endParaRPr lang="en-US" dirty="0"/>
          </a:p>
        </p:txBody>
      </p:sp>
    </p:spTree>
    <p:extLst>
      <p:ext uri="{BB962C8B-B14F-4D97-AF65-F5344CB8AC3E}">
        <p14:creationId xmlns:p14="http://schemas.microsoft.com/office/powerpoint/2010/main" val="280972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pitchFamily="18" charset="0"/>
                <a:ea typeface="+mn-ea"/>
                <a:cs typeface="+mn-cs"/>
              </a:rPr>
              <a:t>Presentation Note: </a:t>
            </a:r>
            <a:r>
              <a:rPr lang="en-US" sz="1200" i="1" kern="1200" dirty="0">
                <a:solidFill>
                  <a:schemeClr val="tx1"/>
                </a:solidFill>
                <a:effectLst/>
                <a:latin typeface="Times New Roman" pitchFamily="18" charset="0"/>
                <a:ea typeface="+mn-ea"/>
                <a:cs typeface="+mn-cs"/>
              </a:rPr>
              <a:t>Here’s where you can discuss venue logistics, acknowledge sponsors, and deliver other information you want your audience to know in the beginning.  </a:t>
            </a:r>
            <a:endParaRPr lang="en-US" sz="1200"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You can add slides after this one to fit your situation.</a:t>
            </a:r>
            <a:endParaRPr lang="en-US" sz="1200" kern="1200" dirty="0">
              <a:solidFill>
                <a:schemeClr val="tx1"/>
              </a:solidFill>
              <a:effectLst/>
              <a:latin typeface="Times New Roman" pitchFamily="18" charset="0"/>
              <a:ea typeface="+mn-ea"/>
              <a:cs typeface="+mn-cs"/>
            </a:endParaRPr>
          </a:p>
          <a:p>
            <a:endParaRPr lang="en-US" dirty="0"/>
          </a:p>
          <a:p>
            <a:r>
              <a:rPr lang="en-US" b="1"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362501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three more points to make before we conclude this section.  In order to process information effectively, we must be vigilant.  </a:t>
            </a:r>
          </a:p>
          <a:p>
            <a:endParaRPr lang="en-US" dirty="0"/>
          </a:p>
          <a:p>
            <a:r>
              <a:rPr lang="en-US" dirty="0"/>
              <a:t>Vigilance </a:t>
            </a:r>
            <a:r>
              <a:rPr lang="en-US" b="0" i="0" dirty="0">
                <a:solidFill>
                  <a:srgbClr val="000000"/>
                </a:solidFill>
                <a:effectLst/>
                <a:latin typeface="Lato" panose="020F0502020204030203" pitchFamily="34" charset="0"/>
              </a:rPr>
              <a:t>refers to our state of awareness to external stimuli and readiness to react to a wide range of inputs.  We can adjust the intensity of our vigilance, but it will be reduced by long periods of low stimulus, boredom, fatigue, and stress.   Maintaining vigilance so as to be ready to deal with emergent circumstances as they arise, is an essential pilot skill.  </a:t>
            </a:r>
            <a:r>
              <a:rPr lang="en-US" b="1" i="0" dirty="0">
                <a:solidFill>
                  <a:srgbClr val="000000"/>
                </a:solidFill>
                <a:effectLst/>
                <a:latin typeface="Lato" panose="020F0502020204030203" pitchFamily="34" charset="0"/>
              </a:rPr>
              <a:t>(Click)</a:t>
            </a:r>
          </a:p>
          <a:p>
            <a:endParaRPr lang="en-US" b="1"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We must also be attentive.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It's impossible to pay attention to all of our sensory input at the same time, so we must filter the stream of information and focus on what's important.  Also, because it's impossible to do two or more things at the same time, we must often divide our attention to deal with multiple important issues.  Like a good instrument scan that focuses briefly on each flight instrument, effective division of attention is a learned skill.</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The most complex or unfamiliar tasks require our full attention, making it less likely that we will notice other important developments.  For instance, while focusing on a complex arrival at an unfamiliar airport, we may omit important aircraft configuration requirements.  Many gear-up landings have resulted from faulty attention management.  </a:t>
            </a:r>
            <a:r>
              <a:rPr lang="en-US" b="1" i="0" dirty="0">
                <a:solidFill>
                  <a:srgbClr val="000000"/>
                </a:solidFill>
                <a:effectLst/>
                <a:latin typeface="Lato" panose="020F0502020204030203" pitchFamily="34" charset="0"/>
              </a:rPr>
              <a:t>(Click)</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And we must effectively cope with distractions.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Distractions are common in aviation and everyday life.  External distractions abound of course, but we are also easily distracted by our own thoughts.  Internal distractions are more likely to occur when we're fatigued, stressed, or ill.   In one noted accident, a commercial flight crew of four, while distracted in dealing with a gear status indicator, failed to notice a descent into terrain.</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Managing focus and coping with distractions are essential pilot skills.</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41</a:t>
            </a:fld>
            <a:endParaRPr lang="en-US" dirty="0"/>
          </a:p>
        </p:txBody>
      </p:sp>
    </p:spTree>
    <p:extLst>
      <p:ext uri="{BB962C8B-B14F-4D97-AF65-F5344CB8AC3E}">
        <p14:creationId xmlns:p14="http://schemas.microsoft.com/office/powerpoint/2010/main" val="2809721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three more points to make before we conclude this section.  In order to process information effectively, we must be vigilant.  </a:t>
            </a:r>
          </a:p>
          <a:p>
            <a:endParaRPr lang="en-US" dirty="0"/>
          </a:p>
          <a:p>
            <a:r>
              <a:rPr lang="en-US" dirty="0"/>
              <a:t>Vigilance </a:t>
            </a:r>
            <a:r>
              <a:rPr lang="en-US" b="0" i="0" dirty="0">
                <a:solidFill>
                  <a:srgbClr val="000000"/>
                </a:solidFill>
                <a:effectLst/>
                <a:latin typeface="Lato" panose="020F0502020204030203" pitchFamily="34" charset="0"/>
              </a:rPr>
              <a:t>refers to our state of awareness to external stimuli and readiness to react to a wide range of inputs.  We can adjust the intensity of our vigilance, but it will be reduced by long periods of low stimulus, boredom, fatigue, and stress.   Maintaining vigilance so as to be ready to deal with emergent circumstances as they arise, is an essential pilot skill.  </a:t>
            </a:r>
            <a:r>
              <a:rPr lang="en-US" b="1" i="0" dirty="0">
                <a:solidFill>
                  <a:srgbClr val="000000"/>
                </a:solidFill>
                <a:effectLst/>
                <a:latin typeface="Lato" panose="020F0502020204030203" pitchFamily="34" charset="0"/>
              </a:rPr>
              <a:t>(Click)</a:t>
            </a:r>
          </a:p>
          <a:p>
            <a:endParaRPr lang="en-US" b="1"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We must also be attentive.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It's impossible to pay attention to all of our sensory input at the same time, so we must filter the stream of information and focus on what's important.  Also, because it's impossible to do two or more things at the same time, we must often divide our attention to deal with multiple important issues.  Like a good instrument scan that focuses briefly on each flight instrument, effective division of attention is a learned skill.</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The most complex or unfamiliar tasks require our full attention, making it less likely that we will notice other important developments.  For instance, while focusing on a complex arrival at an unfamiliar airport, we may omit important aircraft configuration requirements.  Many gear-up landings have resulted from faulty attention management.  </a:t>
            </a:r>
            <a:r>
              <a:rPr lang="en-US" b="1" i="0" dirty="0">
                <a:solidFill>
                  <a:srgbClr val="000000"/>
                </a:solidFill>
                <a:effectLst/>
                <a:latin typeface="Lato" panose="020F0502020204030203" pitchFamily="34" charset="0"/>
              </a:rPr>
              <a:t>(Click)</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And we must effectively cope with distractions.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Distractions are common in aviation and everyday life.  External distractions abound of course, but we are also easily distracted by our own thoughts.  Internal distractions are more likely to occur when we're fatigued, stressed, or ill.   In one noted accident, a commercial flight crew of four, while distracted in dealing with a gear status indicator, failed to notice a descent into terrain.</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Managing focus and coping with distractions are essential pilot skills.</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42</a:t>
            </a:fld>
            <a:endParaRPr lang="en-US" dirty="0"/>
          </a:p>
        </p:txBody>
      </p:sp>
    </p:spTree>
    <p:extLst>
      <p:ext uri="{BB962C8B-B14F-4D97-AF65-F5344CB8AC3E}">
        <p14:creationId xmlns:p14="http://schemas.microsoft.com/office/powerpoint/2010/main" val="4280045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three more points to make before we conclude this section.  In order to process information effectively, we must be vigilant.  </a:t>
            </a:r>
          </a:p>
          <a:p>
            <a:endParaRPr lang="en-US" dirty="0"/>
          </a:p>
          <a:p>
            <a:r>
              <a:rPr lang="en-US" dirty="0"/>
              <a:t>Vigilance </a:t>
            </a:r>
            <a:r>
              <a:rPr lang="en-US" b="0" i="0" dirty="0">
                <a:solidFill>
                  <a:srgbClr val="000000"/>
                </a:solidFill>
                <a:effectLst/>
                <a:latin typeface="Lato" panose="020F0502020204030203" pitchFamily="34" charset="0"/>
              </a:rPr>
              <a:t>refers to our state of awareness to external stimuli and readiness to react to a wide range of inputs.  We can adjust the intensity of our vigilance, but it will be reduced by long periods of low stimulus, boredom, fatigue, and stress.   Maintaining vigilance so as to be ready to deal with emergent circumstances as they arise, is an essential pilot skill.  </a:t>
            </a:r>
            <a:r>
              <a:rPr lang="en-US" b="1" i="0" dirty="0">
                <a:solidFill>
                  <a:srgbClr val="000000"/>
                </a:solidFill>
                <a:effectLst/>
                <a:latin typeface="Lato" panose="020F0502020204030203" pitchFamily="34" charset="0"/>
              </a:rPr>
              <a:t>(Click)</a:t>
            </a:r>
          </a:p>
          <a:p>
            <a:endParaRPr lang="en-US" b="1"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We must also be attentive.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It's impossible to pay attention to all of our sensory input at the same time, so we must filter the stream of information and focus on what's important.  Also, because it's impossible to do two or more things at the same time, we must often divide our attention to deal with multiple important issues.  Like a good instrument scan that focuses briefly on each flight instrument, effective division of attention is a learned skill.</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The most complex or unfamiliar tasks require our full attention, making it less likely that we will notice other important developments.  For instance, while focusing on a complex arrival at an unfamiliar airport, we may omit important aircraft configuration requirements.  Many gear-up landings have resulted from faulty attention management.  </a:t>
            </a:r>
            <a:r>
              <a:rPr lang="en-US" b="1" i="0" dirty="0">
                <a:solidFill>
                  <a:srgbClr val="000000"/>
                </a:solidFill>
                <a:effectLst/>
                <a:latin typeface="Lato" panose="020F0502020204030203" pitchFamily="34" charset="0"/>
              </a:rPr>
              <a:t>(Click)</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And we must effectively cope with distractions.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Distractions are common in aviation and everyday life.  External distractions abound of course, but we are also easily distracted by our own thoughts.  Internal distractions are more likely to occur when we're fatigued, stressed, or ill.   In one noted accident, a commercial flight crew of four, while distracted in dealing with a gear status indicator, failed to notice a descent into terrain.</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Managing focus and coping with distractions are essential pilot skills.</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43</a:t>
            </a:fld>
            <a:endParaRPr lang="en-US" dirty="0"/>
          </a:p>
        </p:txBody>
      </p:sp>
    </p:spTree>
    <p:extLst>
      <p:ext uri="{BB962C8B-B14F-4D97-AF65-F5344CB8AC3E}">
        <p14:creationId xmlns:p14="http://schemas.microsoft.com/office/powerpoint/2010/main" val="162013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information processing is essential to flight safety.  Pilots who understand the process have an advantage in dealing with misperceptions and illusions that could, if not dealt with, lead to accidents. </a:t>
            </a:r>
          </a:p>
          <a:p>
            <a:endParaRPr lang="en-US" dirty="0"/>
          </a:p>
          <a:p>
            <a:r>
              <a:rPr lang="en-US" dirty="0"/>
              <a:t>Successful pilots control their focus and minimize the impact of distractions. </a:t>
            </a:r>
          </a:p>
          <a:p>
            <a:endParaRPr lang="en-US" dirty="0"/>
          </a:p>
          <a:p>
            <a:r>
              <a:rPr lang="en-US" dirty="0"/>
              <a:t>Reduced visual cues and the increased potential for visual and Somatogravic illusions make Night VFR flying especially dangerous.  Instrument training and equipment are great assets – especially at night.  Autopilots can greatly reduce pilot workload and their use is encouraged with some significant caveats that we’ll discuss in the second half our program.  </a:t>
            </a:r>
          </a:p>
          <a:p>
            <a:endParaRPr lang="en-US" dirty="0"/>
          </a:p>
          <a:p>
            <a:r>
              <a:rPr lang="en-US" dirty="0"/>
              <a:t>Most importantly, pilots must maintain their instrument skills through regular practice and training.</a:t>
            </a:r>
          </a:p>
          <a:p>
            <a:endParaRPr lang="en-US" dirty="0"/>
          </a:p>
          <a:p>
            <a:r>
              <a:rPr lang="en-US" dirty="0"/>
              <a:t>With that, we’ll move on to the final module in our Human Factors for Pilots series – Design and Automation.</a:t>
            </a:r>
          </a:p>
          <a:p>
            <a:endParaRPr lang="en-US" dirty="0"/>
          </a:p>
          <a:p>
            <a:r>
              <a:rPr lang="en-US" b="1" dirty="0"/>
              <a:t>(Next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44</a:t>
            </a:fld>
            <a:endParaRPr lang="en-US" dirty="0"/>
          </a:p>
        </p:txBody>
      </p:sp>
    </p:spTree>
    <p:extLst>
      <p:ext uri="{BB962C8B-B14F-4D97-AF65-F5344CB8AC3E}">
        <p14:creationId xmlns:p14="http://schemas.microsoft.com/office/powerpoint/2010/main" val="2523718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educational journeys; you may have noticed this human factors promotional poster on airport bulletin boards.  Your FAASTeam offers a great series of online Human Factors for Pilots courses.  Navigate to the URL or scan the QR code on screen for a FAASTeam Human Factors course catalog that features direct links to each of the courses.  </a:t>
            </a:r>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45</a:t>
            </a:fld>
            <a:endParaRPr lang="en-US" dirty="0"/>
          </a:p>
        </p:txBody>
      </p:sp>
    </p:spTree>
    <p:extLst>
      <p:ext uri="{BB962C8B-B14F-4D97-AF65-F5344CB8AC3E}">
        <p14:creationId xmlns:p14="http://schemas.microsoft.com/office/powerpoint/2010/main" val="628753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Safety</a:t>
            </a:r>
            <a:r>
              <a:rPr lang="en-US" baseline="0" dirty="0"/>
              <a:t> Management, we recommend </a:t>
            </a:r>
            <a:r>
              <a:rPr lang="en-US" dirty="0"/>
              <a:t>FAA’s Risk Management Handbook. It’s a great addition to every pilot’s library.</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46</a:t>
            </a:fld>
            <a:endParaRPr lang="en-US" dirty="0"/>
          </a:p>
        </p:txBody>
      </p:sp>
    </p:spTree>
    <p:extLst>
      <p:ext uri="{BB962C8B-B14F-4D97-AF65-F5344CB8AC3E}">
        <p14:creationId xmlns:p14="http://schemas.microsoft.com/office/powerpoint/2010/main" val="3217530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701675"/>
            <a:ext cx="6235700" cy="3508375"/>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a:t>
            </a:r>
            <a:r>
              <a:rPr lang="en-US" b="1" i="1" dirty="0">
                <a:latin typeface="Times New Roman" pitchFamily="18" charset="0"/>
              </a:rPr>
              <a:t>WINGS</a:t>
            </a:r>
            <a:r>
              <a:rPr lang="en-US" dirty="0">
                <a:latin typeface="Times New Roman" pitchFamily="18" charset="0"/>
              </a:rPr>
              <a:t>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47</a:t>
            </a:fld>
            <a:endParaRPr lang="en-US" dirty="0"/>
          </a:p>
        </p:txBody>
      </p:sp>
    </p:spTree>
    <p:extLst>
      <p:ext uri="{BB962C8B-B14F-4D97-AF65-F5344CB8AC3E}">
        <p14:creationId xmlns:p14="http://schemas.microsoft.com/office/powerpoint/2010/main" val="657409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701675"/>
            <a:ext cx="6235700" cy="3508375"/>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48</a:t>
            </a:fld>
            <a:endParaRPr lang="en-US" dirty="0"/>
          </a:p>
        </p:txBody>
      </p:sp>
    </p:spTree>
    <p:extLst>
      <p:ext uri="{BB962C8B-B14F-4D97-AF65-F5344CB8AC3E}">
        <p14:creationId xmlns:p14="http://schemas.microsoft.com/office/powerpoint/2010/main" val="28981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F1C68-0B70-4889-BA78-312408DE7F24}" type="slidenum">
              <a:rPr lang="en-US" smtClean="0"/>
              <a:t>5</a:t>
            </a:fld>
            <a:endParaRPr lang="en-US" dirty="0"/>
          </a:p>
        </p:txBody>
      </p:sp>
    </p:spTree>
    <p:extLst>
      <p:ext uri="{BB962C8B-B14F-4D97-AF65-F5344CB8AC3E}">
        <p14:creationId xmlns:p14="http://schemas.microsoft.com/office/powerpoint/2010/main" val="302235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9F728-0147-4B3E-A520-CFF1BB25CCD8}" type="slidenum">
              <a:rPr lang="en-US" smtClean="0"/>
              <a:t>6</a:t>
            </a:fld>
            <a:endParaRPr lang="en-US" dirty="0"/>
          </a:p>
        </p:txBody>
      </p:sp>
    </p:spTree>
    <p:extLst>
      <p:ext uri="{BB962C8B-B14F-4D97-AF65-F5344CB8AC3E}">
        <p14:creationId xmlns:p14="http://schemas.microsoft.com/office/powerpoint/2010/main" val="390114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9F728-0147-4B3E-A520-CFF1BB25CCD8}" type="slidenum">
              <a:rPr lang="en-US" smtClean="0"/>
              <a:t>7</a:t>
            </a:fld>
            <a:endParaRPr lang="en-US" dirty="0"/>
          </a:p>
        </p:txBody>
      </p:sp>
    </p:spTree>
    <p:extLst>
      <p:ext uri="{BB962C8B-B14F-4D97-AF65-F5344CB8AC3E}">
        <p14:creationId xmlns:p14="http://schemas.microsoft.com/office/powerpoint/2010/main" val="764699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We’ll start with a blank sheet of paper &amp; draw a blueprint of Human Mental Functioning.  There’s a lot more going on than we’ll discuss here but this will give you an idea of how we process data.  </a:t>
            </a:r>
            <a:r>
              <a:rPr lang="en-US" b="1" dirty="0">
                <a:ea typeface="ＭＳ Ｐゴシック" pitchFamily="34" charset="-128"/>
              </a:rPr>
              <a:t>(Click)</a:t>
            </a:r>
          </a:p>
          <a:p>
            <a:endParaRPr lang="en-US" b="1" dirty="0">
              <a:ea typeface="ＭＳ Ｐゴシック" pitchFamily="34" charset="-128"/>
            </a:endParaRPr>
          </a:p>
          <a:p>
            <a:r>
              <a:rPr lang="en-US" b="0" dirty="0">
                <a:ea typeface="ＭＳ Ｐゴシック" pitchFamily="34" charset="-128"/>
              </a:rPr>
              <a:t>This is a bit like a circuit diagram or flow chart…</a:t>
            </a:r>
          </a:p>
          <a:p>
            <a:endParaRPr lang="en-US" b="0" dirty="0">
              <a:ea typeface="ＭＳ Ｐゴシック" pitchFamily="34" charset="-128"/>
            </a:endParaRPr>
          </a:p>
          <a:p>
            <a:r>
              <a:rPr lang="en-US" b="0" dirty="0">
                <a:ea typeface="ＭＳ Ｐゴシック" pitchFamily="34" charset="-128"/>
              </a:rPr>
              <a:t>Inputs – from the senses:  Sound, vibration, smell, sight, vestibular</a:t>
            </a:r>
          </a:p>
          <a:p>
            <a:endParaRPr lang="en-US" b="1" dirty="0">
              <a:ea typeface="ＭＳ Ｐゴシック" pitchFamily="34" charset="-128"/>
            </a:endParaRPr>
          </a:p>
          <a:p>
            <a:r>
              <a:rPr lang="en-US" dirty="0">
                <a:ea typeface="ＭＳ Ｐゴシック" pitchFamily="34" charset="-128"/>
              </a:rPr>
              <a:t>Primarily through our sense of sight and our other senses, data is conveyed to 2 areas of our brain. </a:t>
            </a:r>
            <a:r>
              <a:rPr lang="en-US" b="1" dirty="0">
                <a:ea typeface="ＭＳ Ｐゴシック" pitchFamily="34" charset="-128"/>
              </a:rPr>
              <a:t>(Click)</a:t>
            </a:r>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It flows to the Conscious Workspace – think of it as your CPU…limited capacity,  knows most about what happened recently. Stuff flows in and out with little long-term retention.</a:t>
            </a:r>
          </a:p>
          <a:p>
            <a:endParaRPr lang="en-US" dirty="0">
              <a:ea typeface="ＭＳ Ｐゴシック" pitchFamily="34" charset="-128"/>
            </a:endParaRPr>
          </a:p>
          <a:p>
            <a:r>
              <a:rPr lang="en-US" dirty="0">
                <a:ea typeface="ＭＳ Ｐゴシック" pitchFamily="34" charset="-128"/>
              </a:rPr>
              <a:t> </a:t>
            </a:r>
            <a:r>
              <a:rPr lang="en-US" b="1" dirty="0">
                <a:ea typeface="ＭＳ Ｐゴシック" pitchFamily="34" charset="-128"/>
              </a:rPr>
              <a:t>(Click)</a:t>
            </a:r>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…but we have to be paying attention.  The world is a very complex place and our brains do a wonderful job of filtering out unimportant details…</a:t>
            </a:r>
          </a:p>
          <a:p>
            <a:r>
              <a:rPr lang="en-US" dirty="0">
                <a:ea typeface="ＭＳ Ｐゴシック" pitchFamily="34" charset="-128"/>
              </a:rPr>
              <a:t>“lost in thought”, over-comfortable cabin and noise cancelling headphones)!)  We could term this “our level of paying attention” so even if something is happening, we may not “perceive” it.</a:t>
            </a:r>
          </a:p>
          <a:p>
            <a:endParaRPr lang="en-US" dirty="0">
              <a:ea typeface="ＭＳ Ｐゴシック" pitchFamily="34" charset="-128"/>
            </a:endParaRPr>
          </a:p>
          <a:p>
            <a:r>
              <a:rPr lang="en-US" dirty="0">
                <a:ea typeface="ＭＳ Ｐゴシック" pitchFamily="34" charset="-128"/>
              </a:rPr>
              <a:t>If we’re preoccupied with something else the attention filter won’t let the data through. </a:t>
            </a:r>
            <a:endParaRPr lang="en-US" b="1" dirty="0">
              <a:ea typeface="ＭＳ Ｐゴシック" pitchFamily="34" charset="-128"/>
            </a:endParaRPr>
          </a:p>
          <a:p>
            <a:endParaRPr lang="en-US" b="1" dirty="0">
              <a:ea typeface="ＭＳ Ｐゴシック" pitchFamily="34" charset="-128"/>
            </a:endParaRPr>
          </a:p>
          <a:p>
            <a:r>
              <a:rPr lang="en-US" b="1" dirty="0">
                <a:ea typeface="ＭＳ Ｐゴシック" pitchFamily="34" charset="-128"/>
              </a:rPr>
              <a:t>(Click)</a:t>
            </a:r>
          </a:p>
          <a:p>
            <a:endParaRPr lang="en-US" b="1" dirty="0">
              <a:ea typeface="ＭＳ Ｐゴシック" pitchFamily="34" charset="-128"/>
            </a:endParaRPr>
          </a:p>
          <a:p>
            <a:r>
              <a:rPr lang="en-US" dirty="0">
                <a:ea typeface="ＭＳ Ｐゴシック" pitchFamily="34" charset="-128"/>
              </a:rPr>
              <a:t>Sensory data also flows to our long-term Memory – sort of like the storage memory of our computers. </a:t>
            </a:r>
            <a:r>
              <a:rPr lang="en-US" b="1" dirty="0">
                <a:ea typeface="ＭＳ Ｐゴシック" pitchFamily="34" charset="-128"/>
              </a:rPr>
              <a:t>(Click)</a:t>
            </a:r>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and – like our computers - data is exchanged between the Conscious Workspace and Long-term Memory…as long as:</a:t>
            </a:r>
          </a:p>
          <a:p>
            <a:pPr marL="231229" indent="-231229">
              <a:buAutoNum type="arabicPeriod"/>
            </a:pPr>
            <a:r>
              <a:rPr lang="en-US" dirty="0">
                <a:ea typeface="ＭＳ Ｐゴシック" pitchFamily="34" charset="-128"/>
              </a:rPr>
              <a:t>It is there in memory.  If we haven’t experienced it, probably not there at all…</a:t>
            </a:r>
          </a:p>
          <a:p>
            <a:pPr marL="231229" indent="-231229">
              <a:buAutoNum type="arabicPeriod"/>
            </a:pPr>
            <a:r>
              <a:rPr lang="en-US" dirty="0">
                <a:ea typeface="ＭＳ Ｐゴシック" pitchFamily="34" charset="-128"/>
              </a:rPr>
              <a:t>We know how to get at it…how to associate what is happening with a similar scenario.  Do we have the right “memory address” to get the information…</a:t>
            </a:r>
          </a:p>
          <a:p>
            <a:pPr marL="231229" indent="-231229">
              <a:buAutoNum type="arabicPeriod"/>
            </a:pPr>
            <a:r>
              <a:rPr lang="en-US" dirty="0">
                <a:ea typeface="ＭＳ Ｐゴシック" pitchFamily="34" charset="-128"/>
              </a:rPr>
              <a:t> </a:t>
            </a:r>
            <a:r>
              <a:rPr lang="en-US" b="1" dirty="0">
                <a:ea typeface="ＭＳ Ｐゴシック" pitchFamily="34" charset="-128"/>
              </a:rPr>
              <a:t>(Click)</a:t>
            </a:r>
          </a:p>
          <a:p>
            <a:endParaRPr lang="en-US" b="1" dirty="0">
              <a:ea typeface="ＭＳ Ｐゴシック" pitchFamily="34" charset="-128"/>
            </a:endParaRPr>
          </a:p>
          <a:p>
            <a:r>
              <a:rPr lang="en-US" dirty="0">
                <a:ea typeface="ＭＳ Ｐゴシック" pitchFamily="34" charset="-128"/>
              </a:rPr>
              <a:t>Processing results in output functions assigned to speech, movement, etc. </a:t>
            </a:r>
          </a:p>
          <a:p>
            <a:r>
              <a:rPr lang="en-US" b="0" dirty="0">
                <a:ea typeface="ＭＳ Ｐゴシック" pitchFamily="34" charset="-128"/>
              </a:rPr>
              <a:t>In other words, our response.</a:t>
            </a:r>
          </a:p>
          <a:p>
            <a:pPr marL="231229" indent="-231229">
              <a:buAutoNum type="arabicPeriod"/>
            </a:pPr>
            <a:r>
              <a:rPr lang="en-US" b="0" dirty="0">
                <a:ea typeface="ＭＳ Ｐゴシック" pitchFamily="34" charset="-128"/>
              </a:rPr>
              <a:t>Could be fast and correct if we have seen it and practiced it before</a:t>
            </a:r>
          </a:p>
          <a:p>
            <a:pPr marL="231229" indent="-231229">
              <a:buAutoNum type="arabicPeriod"/>
            </a:pPr>
            <a:r>
              <a:rPr lang="en-US" b="0" dirty="0">
                <a:ea typeface="ＭＳ Ｐゴシック" pitchFamily="34" charset="-128"/>
              </a:rPr>
              <a:t>Could be slow if we have to “hunt about” in memory to find a response</a:t>
            </a:r>
          </a:p>
          <a:p>
            <a:pPr marL="231229" indent="-231229">
              <a:buAutoNum type="arabicPeriod"/>
            </a:pPr>
            <a:r>
              <a:rPr lang="en-US" b="0" dirty="0">
                <a:ea typeface="ＭＳ Ｐゴシック" pitchFamily="34" charset="-128"/>
              </a:rPr>
              <a:t>If not found (or the wrong address) could lead to an inappropriate response.</a:t>
            </a:r>
          </a:p>
          <a:p>
            <a:endParaRPr lang="en-US" b="1" dirty="0">
              <a:ea typeface="ＭＳ Ｐゴシック" pitchFamily="34" charset="-128"/>
            </a:endParaRPr>
          </a:p>
          <a:p>
            <a:r>
              <a:rPr lang="en-US" b="1" dirty="0">
                <a:ea typeface="ＭＳ Ｐゴシック" pitchFamily="34" charset="-128"/>
              </a:rPr>
              <a:t>(Click) </a:t>
            </a:r>
          </a:p>
          <a:p>
            <a:endParaRPr lang="en-US" b="1" dirty="0">
              <a:ea typeface="ＭＳ Ｐゴシック" pitchFamily="34" charset="-128"/>
            </a:endParaRPr>
          </a:p>
          <a:p>
            <a:r>
              <a:rPr lang="en-US" dirty="0">
                <a:ea typeface="ＭＳ Ｐゴシック" pitchFamily="34" charset="-128"/>
              </a:rPr>
              <a:t>Then, our response does things that change the way the airplane is behaving – and so how we sense it…a feedback loop that reports how our response is changing things – not necessarily in the right direction.</a:t>
            </a:r>
          </a:p>
          <a:p>
            <a:endParaRPr lang="en-US" dirty="0">
              <a:ea typeface="ＭＳ Ｐゴシック" pitchFamily="34" charset="-128"/>
            </a:endParaRPr>
          </a:p>
          <a:p>
            <a:r>
              <a:rPr lang="en-US" dirty="0">
                <a:ea typeface="ＭＳ Ｐゴシック" pitchFamily="34" charset="-128"/>
              </a:rPr>
              <a:t>This is like the DECIDE model…something happens, we list some actions, pick one, do it, and see what happed.  Repeat.</a:t>
            </a:r>
          </a:p>
          <a:p>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 </a:t>
            </a:r>
            <a:r>
              <a:rPr lang="en-US" b="1" dirty="0">
                <a:ea typeface="ＭＳ Ｐゴシック" pitchFamily="34" charset="-128"/>
              </a:rPr>
              <a:t>(Next Slide) </a:t>
            </a:r>
          </a:p>
          <a:p>
            <a:endParaRPr lang="en-US" dirty="0">
              <a:ea typeface="ＭＳ Ｐゴシック" pitchFamily="34" charset="-128"/>
            </a:endParaRPr>
          </a:p>
          <a:p>
            <a:r>
              <a:rPr lang="en-US" b="1" dirty="0">
                <a:ea typeface="ＭＳ Ｐゴシック" pitchFamily="34" charset="-128"/>
              </a:rPr>
              <a:t>Background:</a:t>
            </a:r>
          </a:p>
          <a:p>
            <a:endParaRPr lang="en-US" b="1" dirty="0">
              <a:ea typeface="ＭＳ Ｐゴシック" pitchFamily="34" charset="-128"/>
            </a:endParaRPr>
          </a:p>
          <a:p>
            <a:r>
              <a:rPr lang="en-US" dirty="0">
                <a:ea typeface="ＭＳ Ｐゴシック" pitchFamily="34" charset="-128"/>
              </a:rPr>
              <a:t>A 'Blueprint' of Mental Functioning</a:t>
            </a:r>
          </a:p>
          <a:p>
            <a:r>
              <a:rPr lang="en-US" dirty="0">
                <a:ea typeface="ＭＳ Ｐゴシック" pitchFamily="34" charset="-128"/>
              </a:rPr>
              <a:t>This slide outlines the basic structural components of mental functioning. It is not a wiring diagram or a picture of brain anatomy, rather it is a very simplified 'systems representation' of the important elements and their inter-connections. Sensory data comes into the brain via a number of input functions. These are the senses—vision, hearing, taste, touch, smell and the various position and motion receptors. Vision is the dominant sense, so much so that it can override conflicting inputs from the other senses. A small proportion of the total available sense data enters the conscious workspace after having been screened by the attention filter. Here, the selected data are broken down, added to or recombined by the computationally powerful (though slow and effortful) processes of thought, reasoning and judgment. The conscious workspace can act directly upon the various output functions—hands, limbs, feet, speech and so on—commanding them to perform certain actions or utterances.</a:t>
            </a:r>
          </a:p>
          <a:p>
            <a:endParaRPr lang="en-US" b="1" dirty="0">
              <a:ea typeface="ＭＳ Ｐゴシック" pitchFamily="34" charset="-128"/>
            </a:endParaRPr>
          </a:p>
          <a:p>
            <a:r>
              <a:rPr lang="en-US" dirty="0">
                <a:ea typeface="ＭＳ Ｐゴシック" pitchFamily="34" charset="-128"/>
              </a:rPr>
              <a:t>Some of the input data passes directly to long-term memory, the knowledge base, where highly specialized knowledge structures or schemata act upon it. Whereas the conscious workspace keeps 'open house' to all kinds of sensory data, long-term memory seeks out only those pieces of information that are relevant to its stored knowledge structures. Each schema 'looks out for' only those bits of information relating specifically to it. Thus, a schema for recognizing cats is only interested in things having a certain size and shape, four legs, sharp claws, fur, whiskers and the like.</a:t>
            </a:r>
          </a:p>
          <a:p>
            <a:r>
              <a:rPr lang="en-US" dirty="0">
                <a:ea typeface="ＭＳ Ｐゴシック" pitchFamily="34" charset="-128"/>
              </a:rPr>
              <a:t>Information from long-term memory goes two ways.</a:t>
            </a:r>
          </a:p>
          <a:p>
            <a:r>
              <a:rPr lang="en-US" dirty="0">
                <a:ea typeface="ＭＳ Ｐゴシック" pitchFamily="34" charset="-128"/>
              </a:rPr>
              <a:t>•    First, it can go directly to the output functions in the form of pre-packaged bursts of instructions. In engineering terms, we can say that whereas action control via the conscious workspace is feedback-driven, that via long-term memory is feedforward-driven. We will look at these control modes in more detail later.</a:t>
            </a:r>
          </a:p>
          <a:p>
            <a:r>
              <a:rPr lang="en-US" dirty="0">
                <a:ea typeface="ＭＳ Ｐゴシック" pitchFamily="34" charset="-128"/>
              </a:rPr>
              <a:t>•    Second, the long-term memory is continually sending information to the conscious workspace. Sometimes, this information is deliberately sought by conscious retrieval mechanisms, but often items of information just pop into consciousness, seemingly of their own accord, but actually driven by the two basic search rules of similarity matching (match like to like) and frequency gambling (where two or more items have been located on the basis of similarity, favour the one that is most frequently and recently used in this situation).1 An item of information thus delivered might be a thought, an image or an action.</a:t>
            </a:r>
          </a:p>
          <a:p>
            <a:r>
              <a:rPr lang="en-US" dirty="0">
                <a:ea typeface="ＭＳ Ｐゴシック" pitchFamily="34" charset="-128"/>
              </a:rPr>
              <a:t>The conscious workspace (CW) and long-term memory (LTM) usually operate in subtle harmony to guide our actions in the way that we intend. Sometimes things go wrong, but this happens comparatively rarely. The characteristics of these two controlling mechanisms (CW and LTM) stand in marked contrast one to another. </a:t>
            </a:r>
          </a:p>
          <a:p>
            <a:endParaRPr lang="en-US" dirty="0">
              <a:ea typeface="ＭＳ Ｐゴシック" pitchFamily="34" charset="-128"/>
            </a:endParaRPr>
          </a:p>
          <a:p>
            <a:r>
              <a:rPr lang="en-US" dirty="0">
                <a:ea typeface="ＭＳ Ｐゴシック" pitchFamily="34" charset="-128"/>
              </a:rPr>
              <a:t>Limitations of the Conscious Workspace</a:t>
            </a:r>
          </a:p>
          <a:p>
            <a:r>
              <a:rPr lang="en-US" dirty="0">
                <a:ea typeface="ＭＳ Ｐゴシック" pitchFamily="34" charset="-128"/>
              </a:rPr>
              <a:t>An important difference between the conscious workspace and long-term memory is that the capacity of the conscious workspace is severely limited. When you look up a phone number and keep it in mind until you dial it, you are depending on the conscious workspace. Mental arithmetic is another situation where we have to keep several items stored in memory until we have found the answer. The conscious workspace has a time span of around one-and-a-half seconds, and operates like a leaky bucket. New bits of information or thoughts displace older items of information. The limits of the conscious workspace have important implications for maintenance work. Interruptions and other distractions can easily lead to steps being omitted and other failures of memory. James Reason and Alan Hobbs 2003</a:t>
            </a:r>
          </a:p>
          <a:p>
            <a:endParaRPr lang="en-US" dirty="0">
              <a:ea typeface="ＭＳ Ｐゴシック" pitchFamily="34" charset="-128"/>
            </a:endParaRPr>
          </a:p>
          <a:p>
            <a:endParaRPr lang="en-US" dirty="0">
              <a:ea typeface="ＭＳ Ｐゴシック" pitchFamily="34" charset="-128"/>
            </a:endParaRP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127" eaLnBrk="0" hangingPunct="0">
              <a:defRPr sz="2400">
                <a:solidFill>
                  <a:schemeClr val="tx1"/>
                </a:solidFill>
                <a:latin typeface="Arial" charset="0"/>
                <a:ea typeface="ＭＳ Ｐゴシック" pitchFamily="34" charset="-128"/>
              </a:defRPr>
            </a:lvl1pPr>
            <a:lvl2pPr marL="751494" indent="-289036" defTabSz="928127" eaLnBrk="0" hangingPunct="0">
              <a:defRPr sz="2400">
                <a:solidFill>
                  <a:schemeClr val="tx1"/>
                </a:solidFill>
                <a:latin typeface="Arial" charset="0"/>
                <a:ea typeface="ＭＳ Ｐゴシック" pitchFamily="34" charset="-128"/>
              </a:defRPr>
            </a:lvl2pPr>
            <a:lvl3pPr marL="1156145" indent="-231229" defTabSz="928127" eaLnBrk="0" hangingPunct="0">
              <a:defRPr sz="2400">
                <a:solidFill>
                  <a:schemeClr val="tx1"/>
                </a:solidFill>
                <a:latin typeface="Arial" charset="0"/>
                <a:ea typeface="ＭＳ Ｐゴシック" pitchFamily="34" charset="-128"/>
              </a:defRPr>
            </a:lvl3pPr>
            <a:lvl4pPr marL="1618602" indent="-231229" defTabSz="928127" eaLnBrk="0" hangingPunct="0">
              <a:defRPr sz="2400">
                <a:solidFill>
                  <a:schemeClr val="tx1"/>
                </a:solidFill>
                <a:latin typeface="Arial" charset="0"/>
                <a:ea typeface="ＭＳ Ｐゴシック" pitchFamily="34" charset="-128"/>
              </a:defRPr>
            </a:lvl4pPr>
            <a:lvl5pPr marL="2081060" indent="-231229" defTabSz="928127" eaLnBrk="0" hangingPunct="0">
              <a:defRPr sz="2400">
                <a:solidFill>
                  <a:schemeClr val="tx1"/>
                </a:solidFill>
                <a:latin typeface="Arial" charset="0"/>
                <a:ea typeface="ＭＳ Ｐゴシック" pitchFamily="34" charset="-128"/>
              </a:defRPr>
            </a:lvl5pPr>
            <a:lvl6pPr marL="2543518"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6pPr>
            <a:lvl7pPr marL="3005976"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7pPr>
            <a:lvl8pPr marL="3468434"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8pPr>
            <a:lvl9pPr marL="3930891" indent="-231229" defTabSz="928127"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CF8AB342-5305-4D94-9B2D-679511D9E47F}" type="slidenum">
              <a:rPr lang="en-US" sz="1200">
                <a:latin typeface="Times New Roman" pitchFamily="18" charset="0"/>
              </a:rPr>
              <a:pPr eaLnBrk="1" hangingPunct="1"/>
              <a:t>8</a:t>
            </a:fld>
            <a:endParaRPr lang="en-US" sz="1200" dirty="0">
              <a:latin typeface="Times New Roman" pitchFamily="18" charset="0"/>
            </a:endParaRPr>
          </a:p>
        </p:txBody>
      </p:sp>
    </p:spTree>
    <p:extLst>
      <p:ext uri="{BB962C8B-B14F-4D97-AF65-F5344CB8AC3E}">
        <p14:creationId xmlns:p14="http://schemas.microsoft.com/office/powerpoint/2010/main" val="29299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9F728-0147-4B3E-A520-CFF1BB25CCD8}" type="slidenum">
              <a:rPr lang="en-US" smtClean="0"/>
              <a:t>9</a:t>
            </a:fld>
            <a:endParaRPr lang="en-US" dirty="0"/>
          </a:p>
        </p:txBody>
      </p:sp>
    </p:spTree>
    <p:extLst>
      <p:ext uri="{BB962C8B-B14F-4D97-AF65-F5344CB8AC3E}">
        <p14:creationId xmlns:p14="http://schemas.microsoft.com/office/powerpoint/2010/main" val="958962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wmf"/><Relationship Id="rId5" Type="http://schemas.openxmlformats.org/officeDocument/2006/relationships/image" Target="../media/image4.png"/><Relationship Id="rId4" Type="http://schemas.openxmlformats.org/officeDocument/2006/relationships/hyperlink" Target="https://pixabay.com/en/fractal-blue-swirl-vortex-abstract-14680/"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1CCD4503-60A5-15BE-B812-9FC4EF6D5EAB}"/>
              </a:ext>
            </a:extLst>
          </p:cNvPr>
          <p:cNvPicPr>
            <a:picLocks noChangeAspect="1"/>
          </p:cNvPicPr>
          <p:nvPr userDrawn="1"/>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111" r="1567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0" name="Picture 2" descr="C:\Users\afs805pc\Documents\Templates\FAAST-line.pn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br>
              <a:rPr lang="en-US" sz="1800" baseline="0" dirty="0"/>
            </a:br>
            <a:r>
              <a:rPr lang="en-US" sz="1800" i="0" baseline="0" dirty="0"/>
              <a:t>The National FAA Safety Team (FAASTeam)</a:t>
            </a:r>
          </a:p>
          <a:p>
            <a:pPr>
              <a:buNone/>
            </a:pPr>
            <a:endParaRPr lang="en-US" sz="1800" i="0" baseline="0" dirty="0"/>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pic>
          <p:nvPicPr>
            <p:cNvPr id="14" name="Picture 1079"/>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1051">
            <a:extLst>
              <a:ext uri="{FF2B5EF4-FFF2-40B4-BE49-F238E27FC236}">
                <a16:creationId xmlns:a16="http://schemas.microsoft.com/office/drawing/2014/main" id="{F526C230-FD00-5B5F-6B45-55EE55112B0E}"/>
              </a:ext>
            </a:extLst>
          </p:cNvPr>
          <p:cNvSpPr txBox="1">
            <a:spLocks noChangeArrowheads="1"/>
          </p:cNvSpPr>
          <p:nvPr userDrawn="1"/>
        </p:nvSpPr>
        <p:spPr bwMode="auto">
          <a:xfrm>
            <a:off x="303301" y="3716268"/>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ustDataLst>
      <p:tags r:id="rId1"/>
    </p:custDataLst>
    <p:extLst>
      <p:ext uri="{BB962C8B-B14F-4D97-AF65-F5344CB8AC3E}">
        <p14:creationId xmlns:p14="http://schemas.microsoft.com/office/powerpoint/2010/main" val="294954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47956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779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5"/>
    </p:custDataLst>
    <p:extLst>
      <p:ext uri="{BB962C8B-B14F-4D97-AF65-F5344CB8AC3E}">
        <p14:creationId xmlns:p14="http://schemas.microsoft.com/office/powerpoint/2010/main" val="17171218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Staudacher_S-300_stunt_airplane.JPG" TargetMode="Externa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32.xml"/><Relationship Id="rId5" Type="http://schemas.openxmlformats.org/officeDocument/2006/relationships/hyperlink" Target="https://pxhere.com/en/photo/1513381" TargetMode="Externa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6.xml"/><Relationship Id="rId5" Type="http://schemas.openxmlformats.org/officeDocument/2006/relationships/hyperlink" Target="https://skybrary.aero/articles/vestibular-system-and-illusions-oghfa-bn"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37.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38.xml"/><Relationship Id="rId5" Type="http://schemas.openxmlformats.org/officeDocument/2006/relationships/hyperlink" Target="https://pixabay.com/en/fractal-blue-swirl-vortex-abstract-14680/" TargetMode="Externa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4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41.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48.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42.png"/><Relationship Id="rId4" Type="http://schemas.openxmlformats.org/officeDocument/2006/relationships/hyperlink" Target="http://bit.ly/HFcourses"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hyperlink" Target="https://tinyurl.com/yv8jyhmv" TargetMode="External"/><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115695" y="1979898"/>
            <a:ext cx="7493797" cy="1723653"/>
          </a:xfrm>
        </p:spPr>
        <p:txBody>
          <a:bodyPr/>
          <a:lstStyle/>
          <a:p>
            <a:r>
              <a:rPr lang="en-US" dirty="0"/>
              <a:t>Topic of the Month – October 2024</a:t>
            </a:r>
          </a:p>
          <a:p>
            <a:r>
              <a:rPr lang="en-US" dirty="0"/>
              <a:t>Vestibular and Other Illusions</a:t>
            </a:r>
            <a:br>
              <a:rPr lang="en-US" dirty="0"/>
            </a:br>
            <a:endParaRPr lang="en-US" dirty="0"/>
          </a:p>
        </p:txBody>
      </p:sp>
      <p:sp>
        <p:nvSpPr>
          <p:cNvPr id="2" name="Text Box 18">
            <a:extLst>
              <a:ext uri="{FF2B5EF4-FFF2-40B4-BE49-F238E27FC236}">
                <a16:creationId xmlns:a16="http://schemas.microsoft.com/office/drawing/2014/main" id="{298D4491-2014-434C-E366-92443B97A6AA}"/>
              </a:ext>
            </a:extLst>
          </p:cNvPr>
          <p:cNvSpPr txBox="1">
            <a:spLocks noChangeArrowheads="1"/>
          </p:cNvSpPr>
          <p:nvPr/>
        </p:nvSpPr>
        <p:spPr bwMode="auto">
          <a:xfrm>
            <a:off x="1702071" y="4098507"/>
            <a:ext cx="49208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t>Your Club Safety Officer</a:t>
            </a:r>
          </a:p>
        </p:txBody>
      </p:sp>
      <p:sp>
        <p:nvSpPr>
          <p:cNvPr id="3" name="Text Box 18">
            <a:extLst>
              <a:ext uri="{FF2B5EF4-FFF2-40B4-BE49-F238E27FC236}">
                <a16:creationId xmlns:a16="http://schemas.microsoft.com/office/drawing/2014/main" id="{629D34D9-746B-257B-0E8F-3FA0113D4EF0}"/>
              </a:ext>
            </a:extLst>
          </p:cNvPr>
          <p:cNvSpPr txBox="1">
            <a:spLocks noChangeArrowheads="1"/>
          </p:cNvSpPr>
          <p:nvPr/>
        </p:nvSpPr>
        <p:spPr bwMode="auto">
          <a:xfrm>
            <a:off x="1702071" y="3731752"/>
            <a:ext cx="4321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t>All AOPA Flying Clubs</a:t>
            </a:r>
          </a:p>
        </p:txBody>
      </p:sp>
      <p:sp>
        <p:nvSpPr>
          <p:cNvPr id="4" name="Text Box 18">
            <a:extLst>
              <a:ext uri="{FF2B5EF4-FFF2-40B4-BE49-F238E27FC236}">
                <a16:creationId xmlns:a16="http://schemas.microsoft.com/office/drawing/2014/main" id="{592D433A-5C46-1A5C-8EC0-796EC693DE2E}"/>
              </a:ext>
            </a:extLst>
          </p:cNvPr>
          <p:cNvSpPr txBox="1">
            <a:spLocks noChangeArrowheads="1"/>
          </p:cNvSpPr>
          <p:nvPr/>
        </p:nvSpPr>
        <p:spPr bwMode="auto">
          <a:xfrm>
            <a:off x="1702071" y="445894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At Your Next Club Safety Meeting</a:t>
            </a:r>
          </a:p>
        </p:txBody>
      </p:sp>
    </p:spTree>
    <p:custDataLst>
      <p:tags r:id="rId1"/>
    </p:custDataLst>
    <p:extLst>
      <p:ext uri="{BB962C8B-B14F-4D97-AF65-F5344CB8AC3E}">
        <p14:creationId xmlns:p14="http://schemas.microsoft.com/office/powerpoint/2010/main" val="12741782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6"/>
          <p:cNvGrpSpPr>
            <a:grpSpLocks/>
          </p:cNvGrpSpPr>
          <p:nvPr/>
        </p:nvGrpSpPr>
        <p:grpSpPr bwMode="auto">
          <a:xfrm>
            <a:off x="2184853" y="1172729"/>
            <a:ext cx="7761288" cy="3927475"/>
            <a:chOff x="398" y="698"/>
            <a:chExt cx="4889" cy="2474"/>
          </a:xfrm>
        </p:grpSpPr>
        <p:grpSp>
          <p:nvGrpSpPr>
            <p:cNvPr id="63514" name="Group 90"/>
            <p:cNvGrpSpPr>
              <a:grpSpLocks/>
            </p:cNvGrpSpPr>
            <p:nvPr/>
          </p:nvGrpSpPr>
          <p:grpSpPr bwMode="auto">
            <a:xfrm>
              <a:off x="2734" y="698"/>
              <a:ext cx="642" cy="546"/>
              <a:chOff x="2734" y="698"/>
              <a:chExt cx="642" cy="546"/>
            </a:xfrm>
          </p:grpSpPr>
          <p:sp>
            <p:nvSpPr>
              <p:cNvPr id="63551" name="AutoShape 10"/>
              <p:cNvSpPr>
                <a:spLocks/>
              </p:cNvSpPr>
              <p:nvPr/>
            </p:nvSpPr>
            <p:spPr bwMode="auto">
              <a:xfrm>
                <a:off x="2734" y="698"/>
                <a:ext cx="642"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0" y="21600"/>
                    </a:lnTo>
                    <a:lnTo>
                      <a:pt x="21600" y="21600"/>
                    </a:lnTo>
                    <a:lnTo>
                      <a:pt x="21600" y="0"/>
                    </a:lnTo>
                    <a:lnTo>
                      <a:pt x="0" y="0"/>
                    </a:lnTo>
                    <a:close/>
                    <a:moveTo>
                      <a:pt x="0" y="0"/>
                    </a:moveTo>
                  </a:path>
                </a:pathLst>
              </a:custGeom>
              <a:solidFill>
                <a:srgbClr val="FF0000"/>
              </a:solidFill>
              <a:ln w="9525">
                <a:solidFill>
                  <a:srgbClr val="FF0000"/>
                </a:solidFill>
                <a:miter lim="800000"/>
                <a:headEnd/>
                <a:tailEnd/>
              </a:ln>
            </p:spPr>
            <p:txBody>
              <a:bodyPr lIns="0" tIns="0" rIns="0" bIns="0"/>
              <a:lstStyle/>
              <a:p>
                <a:endParaRPr lang="en-US" dirty="0"/>
              </a:p>
            </p:txBody>
          </p:sp>
          <p:sp>
            <p:nvSpPr>
              <p:cNvPr id="63552" name="AutoShape 11"/>
              <p:cNvSpPr>
                <a:spLocks/>
              </p:cNvSpPr>
              <p:nvPr/>
            </p:nvSpPr>
            <p:spPr bwMode="auto">
              <a:xfrm>
                <a:off x="2734" y="698"/>
                <a:ext cx="642" cy="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1148" y="21600"/>
                    </a:lnTo>
                    <a:lnTo>
                      <a:pt x="20452" y="21600"/>
                    </a:lnTo>
                    <a:lnTo>
                      <a:pt x="21600" y="0"/>
                    </a:lnTo>
                    <a:lnTo>
                      <a:pt x="0" y="0"/>
                    </a:lnTo>
                    <a:close/>
                    <a:moveTo>
                      <a:pt x="0" y="0"/>
                    </a:moveTo>
                  </a:path>
                </a:pathLst>
              </a:cu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53" name="AutoShape 12"/>
              <p:cNvSpPr>
                <a:spLocks/>
              </p:cNvSpPr>
              <p:nvPr/>
            </p:nvSpPr>
            <p:spPr bwMode="auto">
              <a:xfrm>
                <a:off x="2734" y="698"/>
                <a:ext cx="34"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21600" y="1350"/>
                    </a:lnTo>
                    <a:lnTo>
                      <a:pt x="21600" y="20250"/>
                    </a:lnTo>
                    <a:lnTo>
                      <a:pt x="0" y="21600"/>
                    </a:lnTo>
                    <a:lnTo>
                      <a:pt x="0" y="0"/>
                    </a:lnTo>
                    <a:close/>
                    <a:moveTo>
                      <a:pt x="0" y="0"/>
                    </a:moveTo>
                  </a:path>
                </a:pathLst>
              </a:cu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54" name="AutoShape 13"/>
              <p:cNvSpPr>
                <a:spLocks/>
              </p:cNvSpPr>
              <p:nvPr/>
            </p:nvSpPr>
            <p:spPr bwMode="auto">
              <a:xfrm>
                <a:off x="3341" y="698"/>
                <a:ext cx="35"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0" y="1350"/>
                    </a:lnTo>
                    <a:lnTo>
                      <a:pt x="0" y="20250"/>
                    </a:lnTo>
                    <a:lnTo>
                      <a:pt x="21600" y="21600"/>
                    </a:lnTo>
                    <a:lnTo>
                      <a:pt x="21600" y="0"/>
                    </a:lnTo>
                    <a:close/>
                    <a:moveTo>
                      <a:pt x="21600" y="0"/>
                    </a:moveTo>
                  </a:path>
                </a:pathLst>
              </a:cu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55" name="AutoShape 14"/>
              <p:cNvSpPr>
                <a:spLocks/>
              </p:cNvSpPr>
              <p:nvPr/>
            </p:nvSpPr>
            <p:spPr bwMode="auto">
              <a:xfrm>
                <a:off x="2734" y="1209"/>
                <a:ext cx="642" cy="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21600"/>
                    </a:moveTo>
                    <a:lnTo>
                      <a:pt x="20452" y="0"/>
                    </a:lnTo>
                    <a:lnTo>
                      <a:pt x="1148" y="0"/>
                    </a:lnTo>
                    <a:lnTo>
                      <a:pt x="0" y="21600"/>
                    </a:lnTo>
                    <a:lnTo>
                      <a:pt x="21600" y="21600"/>
                    </a:lnTo>
                    <a:close/>
                    <a:moveTo>
                      <a:pt x="21600" y="21600"/>
                    </a:moveTo>
                  </a:path>
                </a:pathLst>
              </a:cu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56" name="AutoShape 15"/>
              <p:cNvSpPr>
                <a:spLocks/>
              </p:cNvSpPr>
              <p:nvPr/>
            </p:nvSpPr>
            <p:spPr bwMode="auto">
              <a:xfrm>
                <a:off x="2734" y="698"/>
                <a:ext cx="642"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1148" y="1350"/>
                    </a:moveTo>
                    <a:lnTo>
                      <a:pt x="1148" y="20250"/>
                    </a:lnTo>
                    <a:lnTo>
                      <a:pt x="20452" y="20250"/>
                    </a:lnTo>
                    <a:lnTo>
                      <a:pt x="20452" y="1350"/>
                    </a:lnTo>
                    <a:lnTo>
                      <a:pt x="1148" y="1350"/>
                    </a:lnTo>
                    <a:close/>
                    <a:moveTo>
                      <a:pt x="0" y="0"/>
                    </a:moveTo>
                    <a:lnTo>
                      <a:pt x="1148" y="1350"/>
                    </a:lnTo>
                    <a:moveTo>
                      <a:pt x="0" y="21600"/>
                    </a:moveTo>
                    <a:lnTo>
                      <a:pt x="1148" y="20250"/>
                    </a:lnTo>
                    <a:moveTo>
                      <a:pt x="21600" y="21600"/>
                    </a:moveTo>
                    <a:lnTo>
                      <a:pt x="20452" y="20250"/>
                    </a:lnTo>
                    <a:moveTo>
                      <a:pt x="21600" y="0"/>
                    </a:moveTo>
                    <a:lnTo>
                      <a:pt x="20452" y="1350"/>
                    </a:lnTo>
                  </a:path>
                </a:pathLst>
              </a:cu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63557" name="Rectangle 16"/>
              <p:cNvSpPr>
                <a:spLocks/>
              </p:cNvSpPr>
              <p:nvPr/>
            </p:nvSpPr>
            <p:spPr bwMode="auto">
              <a:xfrm>
                <a:off x="2767" y="751"/>
                <a:ext cx="57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579" bIns="38100" anchor="ctr"/>
              <a:lstStyle/>
              <a:p>
                <a:pPr marL="9525">
                  <a:spcBef>
                    <a:spcPts val="2500"/>
                  </a:spcBef>
                  <a:buNone/>
                </a:pPr>
                <a:r>
                  <a:rPr lang="en-US" sz="4400" dirty="0">
                    <a:solidFill>
                      <a:srgbClr val="FFFFFF"/>
                    </a:solidFill>
                    <a:latin typeface="Arial Bold" charset="0"/>
                    <a:cs typeface="Arial Bold" charset="0"/>
                    <a:sym typeface="Arial Bold" charset="0"/>
                  </a:rPr>
                  <a:t> A</a:t>
                </a:r>
              </a:p>
            </p:txBody>
          </p:sp>
        </p:grpSp>
        <p:grpSp>
          <p:nvGrpSpPr>
            <p:cNvPr id="63515" name="Group 94"/>
            <p:cNvGrpSpPr>
              <a:grpSpLocks/>
            </p:cNvGrpSpPr>
            <p:nvPr/>
          </p:nvGrpSpPr>
          <p:grpSpPr bwMode="auto">
            <a:xfrm>
              <a:off x="4646" y="1716"/>
              <a:ext cx="641" cy="540"/>
              <a:chOff x="4646" y="1716"/>
              <a:chExt cx="641" cy="540"/>
            </a:xfrm>
          </p:grpSpPr>
          <p:sp>
            <p:nvSpPr>
              <p:cNvPr id="63545" name="AutoShape 18"/>
              <p:cNvSpPr>
                <a:spLocks/>
              </p:cNvSpPr>
              <p:nvPr/>
            </p:nvSpPr>
            <p:spPr bwMode="auto">
              <a:xfrm>
                <a:off x="4646" y="1716"/>
                <a:ext cx="641"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0" y="21600"/>
                    </a:lnTo>
                    <a:lnTo>
                      <a:pt x="21600" y="21600"/>
                    </a:lnTo>
                    <a:lnTo>
                      <a:pt x="21600" y="0"/>
                    </a:lnTo>
                    <a:lnTo>
                      <a:pt x="0" y="0"/>
                    </a:lnTo>
                    <a:close/>
                    <a:moveTo>
                      <a:pt x="0" y="0"/>
                    </a:moveTo>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6" name="AutoShape 19"/>
              <p:cNvSpPr>
                <a:spLocks/>
              </p:cNvSpPr>
              <p:nvPr/>
            </p:nvSpPr>
            <p:spPr bwMode="auto">
              <a:xfrm>
                <a:off x="4646" y="1716"/>
                <a:ext cx="641" cy="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1137" y="21600"/>
                    </a:lnTo>
                    <a:lnTo>
                      <a:pt x="20463" y="21600"/>
                    </a:lnTo>
                    <a:lnTo>
                      <a:pt x="21600" y="0"/>
                    </a:lnTo>
                    <a:lnTo>
                      <a:pt x="0" y="0"/>
                    </a:lnTo>
                    <a:close/>
                    <a:moveTo>
                      <a:pt x="0" y="0"/>
                    </a:moveTo>
                  </a:path>
                </a:pathLst>
              </a:custGeom>
              <a:solidFill>
                <a:srgbClr val="5B5B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7" name="AutoShape 20"/>
              <p:cNvSpPr>
                <a:spLocks/>
              </p:cNvSpPr>
              <p:nvPr/>
            </p:nvSpPr>
            <p:spPr bwMode="auto">
              <a:xfrm>
                <a:off x="4646" y="1716"/>
                <a:ext cx="33"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21600" y="1350"/>
                    </a:lnTo>
                    <a:lnTo>
                      <a:pt x="21600" y="20250"/>
                    </a:lnTo>
                    <a:lnTo>
                      <a:pt x="0" y="21600"/>
                    </a:lnTo>
                    <a:lnTo>
                      <a:pt x="0" y="0"/>
                    </a:lnTo>
                    <a:close/>
                    <a:moveTo>
                      <a:pt x="0" y="0"/>
                    </a:moveTo>
                  </a:path>
                </a:pathLst>
              </a:custGeom>
              <a:solidFill>
                <a:srgbClr val="8484C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8" name="AutoShape 21"/>
              <p:cNvSpPr>
                <a:spLocks/>
              </p:cNvSpPr>
              <p:nvPr/>
            </p:nvSpPr>
            <p:spPr bwMode="auto">
              <a:xfrm>
                <a:off x="5253" y="1716"/>
                <a:ext cx="34"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0" y="1350"/>
                    </a:lnTo>
                    <a:lnTo>
                      <a:pt x="0" y="20250"/>
                    </a:lnTo>
                    <a:lnTo>
                      <a:pt x="21600" y="21600"/>
                    </a:lnTo>
                    <a:lnTo>
                      <a:pt x="21600" y="0"/>
                    </a:lnTo>
                    <a:close/>
                    <a:moveTo>
                      <a:pt x="21600" y="0"/>
                    </a:moveTo>
                  </a:path>
                </a:pathLst>
              </a:custGeom>
              <a:solidFill>
                <a:srgbClr val="1E1E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9" name="AutoShape 22"/>
              <p:cNvSpPr>
                <a:spLocks/>
              </p:cNvSpPr>
              <p:nvPr/>
            </p:nvSpPr>
            <p:spPr bwMode="auto">
              <a:xfrm>
                <a:off x="4646" y="2222"/>
                <a:ext cx="641" cy="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21600"/>
                    </a:moveTo>
                    <a:lnTo>
                      <a:pt x="20463" y="0"/>
                    </a:lnTo>
                    <a:lnTo>
                      <a:pt x="1137" y="0"/>
                    </a:lnTo>
                    <a:lnTo>
                      <a:pt x="0" y="21600"/>
                    </a:lnTo>
                    <a:lnTo>
                      <a:pt x="21600" y="21600"/>
                    </a:lnTo>
                    <a:close/>
                    <a:moveTo>
                      <a:pt x="21600" y="21600"/>
                    </a:moveTo>
                  </a:path>
                </a:pathLst>
              </a:custGeom>
              <a:solidFill>
                <a:srgbClr val="2828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50" name="Rectangle 23"/>
              <p:cNvSpPr>
                <a:spLocks/>
              </p:cNvSpPr>
              <p:nvPr/>
            </p:nvSpPr>
            <p:spPr bwMode="auto">
              <a:xfrm>
                <a:off x="4678" y="1766"/>
                <a:ext cx="57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625" bIns="38100" anchor="ctr"/>
              <a:lstStyle/>
              <a:p>
                <a:pPr marL="9525">
                  <a:spcBef>
                    <a:spcPts val="2500"/>
                  </a:spcBef>
                  <a:buNone/>
                </a:pPr>
                <a:r>
                  <a:rPr lang="en-US" sz="4400" dirty="0">
                    <a:solidFill>
                      <a:srgbClr val="FFFFFF"/>
                    </a:solidFill>
                    <a:latin typeface="Arial Bold" charset="0"/>
                    <a:cs typeface="Arial Bold" charset="0"/>
                    <a:sym typeface="Arial Bold" charset="0"/>
                  </a:rPr>
                  <a:t> C</a:t>
                </a:r>
              </a:p>
            </p:txBody>
          </p:sp>
        </p:grpSp>
        <p:grpSp>
          <p:nvGrpSpPr>
            <p:cNvPr id="63516" name="Group 93"/>
            <p:cNvGrpSpPr>
              <a:grpSpLocks/>
            </p:cNvGrpSpPr>
            <p:nvPr/>
          </p:nvGrpSpPr>
          <p:grpSpPr bwMode="auto">
            <a:xfrm>
              <a:off x="3318" y="1708"/>
              <a:ext cx="641" cy="540"/>
              <a:chOff x="3318" y="1708"/>
              <a:chExt cx="641" cy="540"/>
            </a:xfrm>
          </p:grpSpPr>
          <p:sp>
            <p:nvSpPr>
              <p:cNvPr id="63539" name="AutoShape 25"/>
              <p:cNvSpPr>
                <a:spLocks/>
              </p:cNvSpPr>
              <p:nvPr/>
            </p:nvSpPr>
            <p:spPr bwMode="auto">
              <a:xfrm>
                <a:off x="3318" y="1708"/>
                <a:ext cx="641"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0" y="21600"/>
                    </a:lnTo>
                    <a:lnTo>
                      <a:pt x="21600" y="21600"/>
                    </a:lnTo>
                    <a:lnTo>
                      <a:pt x="21600" y="0"/>
                    </a:lnTo>
                    <a:lnTo>
                      <a:pt x="0" y="0"/>
                    </a:lnTo>
                    <a:close/>
                    <a:moveTo>
                      <a:pt x="0" y="0"/>
                    </a:moveTo>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0" name="AutoShape 26"/>
              <p:cNvSpPr>
                <a:spLocks/>
              </p:cNvSpPr>
              <p:nvPr/>
            </p:nvSpPr>
            <p:spPr bwMode="auto">
              <a:xfrm>
                <a:off x="3318" y="1708"/>
                <a:ext cx="641" cy="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1137" y="21600"/>
                    </a:lnTo>
                    <a:lnTo>
                      <a:pt x="20463" y="21600"/>
                    </a:lnTo>
                    <a:lnTo>
                      <a:pt x="21600" y="0"/>
                    </a:lnTo>
                    <a:lnTo>
                      <a:pt x="0" y="0"/>
                    </a:lnTo>
                    <a:close/>
                    <a:moveTo>
                      <a:pt x="0" y="0"/>
                    </a:moveTo>
                  </a:path>
                </a:pathLst>
              </a:custGeom>
              <a:solidFill>
                <a:srgbClr val="5BD6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1" name="AutoShape 27"/>
              <p:cNvSpPr>
                <a:spLocks/>
              </p:cNvSpPr>
              <p:nvPr/>
            </p:nvSpPr>
            <p:spPr bwMode="auto">
              <a:xfrm>
                <a:off x="3318" y="1708"/>
                <a:ext cx="33"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21600" y="1350"/>
                    </a:lnTo>
                    <a:lnTo>
                      <a:pt x="21600" y="20250"/>
                    </a:lnTo>
                    <a:lnTo>
                      <a:pt x="0" y="21600"/>
                    </a:lnTo>
                    <a:lnTo>
                      <a:pt x="0" y="0"/>
                    </a:lnTo>
                    <a:close/>
                    <a:moveTo>
                      <a:pt x="0" y="0"/>
                    </a:moveTo>
                  </a:path>
                </a:pathLst>
              </a:custGeom>
              <a:solidFill>
                <a:srgbClr val="84E08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2" name="AutoShape 28"/>
              <p:cNvSpPr>
                <a:spLocks/>
              </p:cNvSpPr>
              <p:nvPr/>
            </p:nvSpPr>
            <p:spPr bwMode="auto">
              <a:xfrm>
                <a:off x="3925" y="1708"/>
                <a:ext cx="34"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0" y="1350"/>
                    </a:lnTo>
                    <a:lnTo>
                      <a:pt x="0" y="20250"/>
                    </a:lnTo>
                    <a:lnTo>
                      <a:pt x="21600" y="21600"/>
                    </a:lnTo>
                    <a:lnTo>
                      <a:pt x="21600" y="0"/>
                    </a:lnTo>
                    <a:close/>
                    <a:moveTo>
                      <a:pt x="21600" y="0"/>
                    </a:moveTo>
                  </a:path>
                </a:pathLst>
              </a:custGeom>
              <a:solidFill>
                <a:srgbClr val="1E7A1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3" name="AutoShape 29"/>
              <p:cNvSpPr>
                <a:spLocks/>
              </p:cNvSpPr>
              <p:nvPr/>
            </p:nvSpPr>
            <p:spPr bwMode="auto">
              <a:xfrm>
                <a:off x="3318" y="2214"/>
                <a:ext cx="641" cy="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21600"/>
                    </a:moveTo>
                    <a:lnTo>
                      <a:pt x="20463" y="0"/>
                    </a:lnTo>
                    <a:lnTo>
                      <a:pt x="1137" y="0"/>
                    </a:lnTo>
                    <a:lnTo>
                      <a:pt x="0" y="21600"/>
                    </a:lnTo>
                    <a:lnTo>
                      <a:pt x="21600" y="21600"/>
                    </a:lnTo>
                    <a:close/>
                    <a:moveTo>
                      <a:pt x="21600" y="21600"/>
                    </a:moveTo>
                  </a:path>
                </a:pathLst>
              </a:custGeom>
              <a:solidFill>
                <a:srgbClr val="28A3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44" name="Rectangle 30"/>
              <p:cNvSpPr>
                <a:spLocks/>
              </p:cNvSpPr>
              <p:nvPr/>
            </p:nvSpPr>
            <p:spPr bwMode="auto">
              <a:xfrm>
                <a:off x="3350" y="1758"/>
                <a:ext cx="57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625" bIns="38100" anchor="ctr"/>
              <a:lstStyle/>
              <a:p>
                <a:pPr marL="9525">
                  <a:spcBef>
                    <a:spcPts val="2500"/>
                  </a:spcBef>
                  <a:buNone/>
                </a:pPr>
                <a:r>
                  <a:rPr lang="en-US" sz="4400" dirty="0">
                    <a:solidFill>
                      <a:srgbClr val="FFFFFF"/>
                    </a:solidFill>
                    <a:latin typeface="Arial Bold" charset="0"/>
                    <a:cs typeface="Arial Bold" charset="0"/>
                    <a:sym typeface="Arial Bold" charset="0"/>
                  </a:rPr>
                  <a:t> B</a:t>
                </a:r>
              </a:p>
            </p:txBody>
          </p:sp>
        </p:grpSp>
        <p:grpSp>
          <p:nvGrpSpPr>
            <p:cNvPr id="63517" name="Group 92"/>
            <p:cNvGrpSpPr>
              <a:grpSpLocks/>
            </p:cNvGrpSpPr>
            <p:nvPr/>
          </p:nvGrpSpPr>
          <p:grpSpPr bwMode="auto">
            <a:xfrm>
              <a:off x="1822" y="1692"/>
              <a:ext cx="641" cy="540"/>
              <a:chOff x="1822" y="1692"/>
              <a:chExt cx="641" cy="540"/>
            </a:xfrm>
          </p:grpSpPr>
          <p:sp>
            <p:nvSpPr>
              <p:cNvPr id="63533" name="AutoShape 32"/>
              <p:cNvSpPr>
                <a:spLocks/>
              </p:cNvSpPr>
              <p:nvPr/>
            </p:nvSpPr>
            <p:spPr bwMode="auto">
              <a:xfrm>
                <a:off x="1822" y="1692"/>
                <a:ext cx="641"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0" y="21600"/>
                    </a:lnTo>
                    <a:lnTo>
                      <a:pt x="21600" y="21600"/>
                    </a:lnTo>
                    <a:lnTo>
                      <a:pt x="21600" y="0"/>
                    </a:lnTo>
                    <a:lnTo>
                      <a:pt x="0" y="0"/>
                    </a:lnTo>
                    <a:close/>
                    <a:moveTo>
                      <a:pt x="0" y="0"/>
                    </a:moveTo>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4" name="AutoShape 33"/>
              <p:cNvSpPr>
                <a:spLocks/>
              </p:cNvSpPr>
              <p:nvPr/>
            </p:nvSpPr>
            <p:spPr bwMode="auto">
              <a:xfrm>
                <a:off x="1822" y="1692"/>
                <a:ext cx="641" cy="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1137" y="21600"/>
                    </a:lnTo>
                    <a:lnTo>
                      <a:pt x="20463" y="21600"/>
                    </a:lnTo>
                    <a:lnTo>
                      <a:pt x="21600" y="0"/>
                    </a:lnTo>
                    <a:lnTo>
                      <a:pt x="0" y="0"/>
                    </a:lnTo>
                    <a:close/>
                    <a:moveTo>
                      <a:pt x="0" y="0"/>
                    </a:moveTo>
                  </a:path>
                </a:pathLst>
              </a:custGeom>
              <a:solidFill>
                <a:srgbClr val="5B5B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5" name="AutoShape 34"/>
              <p:cNvSpPr>
                <a:spLocks/>
              </p:cNvSpPr>
              <p:nvPr/>
            </p:nvSpPr>
            <p:spPr bwMode="auto">
              <a:xfrm>
                <a:off x="1822" y="1692"/>
                <a:ext cx="33"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21600" y="1350"/>
                    </a:lnTo>
                    <a:lnTo>
                      <a:pt x="21600" y="20250"/>
                    </a:lnTo>
                    <a:lnTo>
                      <a:pt x="0" y="21600"/>
                    </a:lnTo>
                    <a:lnTo>
                      <a:pt x="0" y="0"/>
                    </a:lnTo>
                    <a:close/>
                    <a:moveTo>
                      <a:pt x="0" y="0"/>
                    </a:moveTo>
                  </a:path>
                </a:pathLst>
              </a:custGeom>
              <a:solidFill>
                <a:srgbClr val="8484C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6" name="AutoShape 35"/>
              <p:cNvSpPr>
                <a:spLocks/>
              </p:cNvSpPr>
              <p:nvPr/>
            </p:nvSpPr>
            <p:spPr bwMode="auto">
              <a:xfrm>
                <a:off x="2429" y="1692"/>
                <a:ext cx="34"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0" y="1350"/>
                    </a:lnTo>
                    <a:lnTo>
                      <a:pt x="0" y="20250"/>
                    </a:lnTo>
                    <a:lnTo>
                      <a:pt x="21600" y="21600"/>
                    </a:lnTo>
                    <a:lnTo>
                      <a:pt x="21600" y="0"/>
                    </a:lnTo>
                    <a:close/>
                    <a:moveTo>
                      <a:pt x="21600" y="0"/>
                    </a:moveTo>
                  </a:path>
                </a:pathLst>
              </a:custGeom>
              <a:solidFill>
                <a:srgbClr val="1E1E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7" name="AutoShape 36"/>
              <p:cNvSpPr>
                <a:spLocks/>
              </p:cNvSpPr>
              <p:nvPr/>
            </p:nvSpPr>
            <p:spPr bwMode="auto">
              <a:xfrm>
                <a:off x="1822" y="2198"/>
                <a:ext cx="641" cy="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21600"/>
                    </a:moveTo>
                    <a:lnTo>
                      <a:pt x="20463" y="0"/>
                    </a:lnTo>
                    <a:lnTo>
                      <a:pt x="1137" y="0"/>
                    </a:lnTo>
                    <a:lnTo>
                      <a:pt x="0" y="21600"/>
                    </a:lnTo>
                    <a:lnTo>
                      <a:pt x="21600" y="21600"/>
                    </a:lnTo>
                    <a:close/>
                    <a:moveTo>
                      <a:pt x="21600" y="21600"/>
                    </a:moveTo>
                  </a:path>
                </a:pathLst>
              </a:custGeom>
              <a:solidFill>
                <a:srgbClr val="2828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8" name="Rectangle 37"/>
              <p:cNvSpPr>
                <a:spLocks/>
              </p:cNvSpPr>
              <p:nvPr/>
            </p:nvSpPr>
            <p:spPr bwMode="auto">
              <a:xfrm>
                <a:off x="1854" y="1742"/>
                <a:ext cx="57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625" bIns="38100" anchor="ctr"/>
              <a:lstStyle/>
              <a:p>
                <a:pPr marL="9525">
                  <a:spcBef>
                    <a:spcPts val="2500"/>
                  </a:spcBef>
                  <a:buNone/>
                </a:pPr>
                <a:r>
                  <a:rPr lang="en-US" sz="4400" dirty="0">
                    <a:solidFill>
                      <a:srgbClr val="FFFFFF"/>
                    </a:solidFill>
                    <a:latin typeface="Arial Bold" charset="0"/>
                    <a:cs typeface="Arial Bold" charset="0"/>
                    <a:sym typeface="Arial Bold" charset="0"/>
                  </a:rPr>
                  <a:t> C</a:t>
                </a:r>
              </a:p>
            </p:txBody>
          </p:sp>
        </p:grpSp>
        <p:grpSp>
          <p:nvGrpSpPr>
            <p:cNvPr id="63518" name="Group 91"/>
            <p:cNvGrpSpPr>
              <a:grpSpLocks/>
            </p:cNvGrpSpPr>
            <p:nvPr/>
          </p:nvGrpSpPr>
          <p:grpSpPr bwMode="auto">
            <a:xfrm>
              <a:off x="398" y="1684"/>
              <a:ext cx="641" cy="540"/>
              <a:chOff x="398" y="1684"/>
              <a:chExt cx="641" cy="540"/>
            </a:xfrm>
          </p:grpSpPr>
          <p:sp>
            <p:nvSpPr>
              <p:cNvPr id="63527" name="AutoShape 39"/>
              <p:cNvSpPr>
                <a:spLocks/>
              </p:cNvSpPr>
              <p:nvPr/>
            </p:nvSpPr>
            <p:spPr bwMode="auto">
              <a:xfrm>
                <a:off x="398" y="1684"/>
                <a:ext cx="641"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0" y="21600"/>
                    </a:lnTo>
                    <a:lnTo>
                      <a:pt x="21600" y="21600"/>
                    </a:lnTo>
                    <a:lnTo>
                      <a:pt x="21600" y="0"/>
                    </a:lnTo>
                    <a:lnTo>
                      <a:pt x="0" y="0"/>
                    </a:lnTo>
                    <a:close/>
                    <a:moveTo>
                      <a:pt x="0" y="0"/>
                    </a:moveTo>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28" name="AutoShape 40"/>
              <p:cNvSpPr>
                <a:spLocks/>
              </p:cNvSpPr>
              <p:nvPr/>
            </p:nvSpPr>
            <p:spPr bwMode="auto">
              <a:xfrm>
                <a:off x="398" y="1684"/>
                <a:ext cx="641" cy="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1137" y="21600"/>
                    </a:lnTo>
                    <a:lnTo>
                      <a:pt x="20463" y="21600"/>
                    </a:lnTo>
                    <a:lnTo>
                      <a:pt x="21600" y="0"/>
                    </a:lnTo>
                    <a:lnTo>
                      <a:pt x="0" y="0"/>
                    </a:lnTo>
                    <a:close/>
                    <a:moveTo>
                      <a:pt x="0" y="0"/>
                    </a:moveTo>
                  </a:path>
                </a:pathLst>
              </a:custGeom>
              <a:solidFill>
                <a:srgbClr val="5BD6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29" name="AutoShape 41"/>
              <p:cNvSpPr>
                <a:spLocks/>
              </p:cNvSpPr>
              <p:nvPr/>
            </p:nvSpPr>
            <p:spPr bwMode="auto">
              <a:xfrm>
                <a:off x="398" y="1684"/>
                <a:ext cx="33"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21600" y="1350"/>
                    </a:lnTo>
                    <a:lnTo>
                      <a:pt x="21600" y="20250"/>
                    </a:lnTo>
                    <a:lnTo>
                      <a:pt x="0" y="21600"/>
                    </a:lnTo>
                    <a:lnTo>
                      <a:pt x="0" y="0"/>
                    </a:lnTo>
                    <a:close/>
                    <a:moveTo>
                      <a:pt x="0" y="0"/>
                    </a:moveTo>
                  </a:path>
                </a:pathLst>
              </a:custGeom>
              <a:solidFill>
                <a:srgbClr val="84E08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0" name="AutoShape 42"/>
              <p:cNvSpPr>
                <a:spLocks/>
              </p:cNvSpPr>
              <p:nvPr/>
            </p:nvSpPr>
            <p:spPr bwMode="auto">
              <a:xfrm>
                <a:off x="1005" y="1684"/>
                <a:ext cx="34" cy="5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0" y="1350"/>
                    </a:lnTo>
                    <a:lnTo>
                      <a:pt x="0" y="20250"/>
                    </a:lnTo>
                    <a:lnTo>
                      <a:pt x="21600" y="21600"/>
                    </a:lnTo>
                    <a:lnTo>
                      <a:pt x="21600" y="0"/>
                    </a:lnTo>
                    <a:close/>
                    <a:moveTo>
                      <a:pt x="21600" y="0"/>
                    </a:moveTo>
                  </a:path>
                </a:pathLst>
              </a:custGeom>
              <a:solidFill>
                <a:srgbClr val="1E7A1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1" name="AutoShape 43"/>
              <p:cNvSpPr>
                <a:spLocks/>
              </p:cNvSpPr>
              <p:nvPr/>
            </p:nvSpPr>
            <p:spPr bwMode="auto">
              <a:xfrm>
                <a:off x="398" y="2190"/>
                <a:ext cx="641" cy="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21600"/>
                    </a:moveTo>
                    <a:lnTo>
                      <a:pt x="20463" y="0"/>
                    </a:lnTo>
                    <a:lnTo>
                      <a:pt x="1137" y="0"/>
                    </a:lnTo>
                    <a:lnTo>
                      <a:pt x="0" y="21600"/>
                    </a:lnTo>
                    <a:lnTo>
                      <a:pt x="21600" y="21600"/>
                    </a:lnTo>
                    <a:close/>
                    <a:moveTo>
                      <a:pt x="21600" y="21600"/>
                    </a:moveTo>
                  </a:path>
                </a:pathLst>
              </a:custGeom>
              <a:solidFill>
                <a:srgbClr val="28A3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32" name="Rectangle 44"/>
              <p:cNvSpPr>
                <a:spLocks/>
              </p:cNvSpPr>
              <p:nvPr/>
            </p:nvSpPr>
            <p:spPr bwMode="auto">
              <a:xfrm>
                <a:off x="430" y="1734"/>
                <a:ext cx="57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625" bIns="38100" anchor="ctr"/>
              <a:lstStyle/>
              <a:p>
                <a:pPr marL="9525">
                  <a:spcBef>
                    <a:spcPts val="2500"/>
                  </a:spcBef>
                  <a:buNone/>
                </a:pPr>
                <a:r>
                  <a:rPr lang="en-US" sz="4400" dirty="0">
                    <a:solidFill>
                      <a:srgbClr val="FFFFFF"/>
                    </a:solidFill>
                    <a:latin typeface="Arial Bold" charset="0"/>
                    <a:cs typeface="Arial Bold" charset="0"/>
                    <a:sym typeface="Arial Bold" charset="0"/>
                  </a:rPr>
                  <a:t> B</a:t>
                </a:r>
              </a:p>
            </p:txBody>
          </p:sp>
        </p:grpSp>
        <p:grpSp>
          <p:nvGrpSpPr>
            <p:cNvPr id="63519" name="Group 95"/>
            <p:cNvGrpSpPr>
              <a:grpSpLocks/>
            </p:cNvGrpSpPr>
            <p:nvPr/>
          </p:nvGrpSpPr>
          <p:grpSpPr bwMode="auto">
            <a:xfrm>
              <a:off x="2726" y="2626"/>
              <a:ext cx="642" cy="546"/>
              <a:chOff x="2726" y="2626"/>
              <a:chExt cx="642" cy="546"/>
            </a:xfrm>
          </p:grpSpPr>
          <p:sp>
            <p:nvSpPr>
              <p:cNvPr id="63520" name="AutoShape 46"/>
              <p:cNvSpPr>
                <a:spLocks/>
              </p:cNvSpPr>
              <p:nvPr/>
            </p:nvSpPr>
            <p:spPr bwMode="auto">
              <a:xfrm>
                <a:off x="2726" y="2626"/>
                <a:ext cx="642"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0" y="21600"/>
                    </a:lnTo>
                    <a:lnTo>
                      <a:pt x="21600" y="21600"/>
                    </a:lnTo>
                    <a:lnTo>
                      <a:pt x="21600" y="0"/>
                    </a:lnTo>
                    <a:lnTo>
                      <a:pt x="0" y="0"/>
                    </a:lnTo>
                    <a:close/>
                    <a:moveTo>
                      <a:pt x="0" y="0"/>
                    </a:moveTo>
                  </a:path>
                </a:pathLst>
              </a:custGeom>
              <a:solidFill>
                <a:srgbClr val="FF0000"/>
              </a:solidFill>
              <a:ln w="9525">
                <a:solidFill>
                  <a:srgbClr val="FF0000"/>
                </a:solidFill>
                <a:miter lim="800000"/>
                <a:headEnd/>
                <a:tailEnd/>
              </a:ln>
            </p:spPr>
            <p:txBody>
              <a:bodyPr lIns="0" tIns="0" rIns="0" bIns="0"/>
              <a:lstStyle/>
              <a:p>
                <a:endParaRPr lang="en-US" dirty="0"/>
              </a:p>
            </p:txBody>
          </p:sp>
          <p:sp>
            <p:nvSpPr>
              <p:cNvPr id="63521" name="AutoShape 47"/>
              <p:cNvSpPr>
                <a:spLocks/>
              </p:cNvSpPr>
              <p:nvPr/>
            </p:nvSpPr>
            <p:spPr bwMode="auto">
              <a:xfrm>
                <a:off x="2726" y="2626"/>
                <a:ext cx="642" cy="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1148" y="21600"/>
                    </a:lnTo>
                    <a:lnTo>
                      <a:pt x="20452" y="21600"/>
                    </a:lnTo>
                    <a:lnTo>
                      <a:pt x="21600" y="0"/>
                    </a:lnTo>
                    <a:lnTo>
                      <a:pt x="0" y="0"/>
                    </a:lnTo>
                    <a:close/>
                    <a:moveTo>
                      <a:pt x="0" y="0"/>
                    </a:moveTo>
                  </a:path>
                </a:pathLst>
              </a:cu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22" name="AutoShape 48"/>
              <p:cNvSpPr>
                <a:spLocks/>
              </p:cNvSpPr>
              <p:nvPr/>
            </p:nvSpPr>
            <p:spPr bwMode="auto">
              <a:xfrm>
                <a:off x="2726" y="2626"/>
                <a:ext cx="34"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0"/>
                    </a:moveTo>
                    <a:lnTo>
                      <a:pt x="21600" y="1350"/>
                    </a:lnTo>
                    <a:lnTo>
                      <a:pt x="21600" y="20250"/>
                    </a:lnTo>
                    <a:lnTo>
                      <a:pt x="0" y="21600"/>
                    </a:lnTo>
                    <a:lnTo>
                      <a:pt x="0" y="0"/>
                    </a:lnTo>
                    <a:close/>
                    <a:moveTo>
                      <a:pt x="0" y="0"/>
                    </a:moveTo>
                  </a:path>
                </a:pathLst>
              </a:cu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23" name="AutoShape 49"/>
              <p:cNvSpPr>
                <a:spLocks/>
              </p:cNvSpPr>
              <p:nvPr/>
            </p:nvSpPr>
            <p:spPr bwMode="auto">
              <a:xfrm>
                <a:off x="3333" y="2626"/>
                <a:ext cx="35"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0" y="1350"/>
                    </a:lnTo>
                    <a:lnTo>
                      <a:pt x="0" y="20250"/>
                    </a:lnTo>
                    <a:lnTo>
                      <a:pt x="21600" y="21600"/>
                    </a:lnTo>
                    <a:lnTo>
                      <a:pt x="21600" y="0"/>
                    </a:lnTo>
                    <a:close/>
                    <a:moveTo>
                      <a:pt x="21600" y="0"/>
                    </a:moveTo>
                  </a:path>
                </a:pathLst>
              </a:cu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24" name="AutoShape 50"/>
              <p:cNvSpPr>
                <a:spLocks/>
              </p:cNvSpPr>
              <p:nvPr/>
            </p:nvSpPr>
            <p:spPr bwMode="auto">
              <a:xfrm>
                <a:off x="2726" y="3137"/>
                <a:ext cx="642" cy="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21600"/>
                    </a:moveTo>
                    <a:lnTo>
                      <a:pt x="20452" y="0"/>
                    </a:lnTo>
                    <a:lnTo>
                      <a:pt x="1148" y="0"/>
                    </a:lnTo>
                    <a:lnTo>
                      <a:pt x="0" y="21600"/>
                    </a:lnTo>
                    <a:lnTo>
                      <a:pt x="21600" y="21600"/>
                    </a:lnTo>
                    <a:close/>
                    <a:moveTo>
                      <a:pt x="21600" y="21600"/>
                    </a:moveTo>
                  </a:path>
                </a:pathLst>
              </a:cu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p>
            </p:txBody>
          </p:sp>
          <p:sp>
            <p:nvSpPr>
              <p:cNvPr id="63525" name="AutoShape 51"/>
              <p:cNvSpPr>
                <a:spLocks/>
              </p:cNvSpPr>
              <p:nvPr/>
            </p:nvSpPr>
            <p:spPr bwMode="auto">
              <a:xfrm>
                <a:off x="2726" y="2626"/>
                <a:ext cx="642" cy="5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1148" y="1350"/>
                    </a:moveTo>
                    <a:lnTo>
                      <a:pt x="1148" y="20250"/>
                    </a:lnTo>
                    <a:lnTo>
                      <a:pt x="20452" y="20250"/>
                    </a:lnTo>
                    <a:lnTo>
                      <a:pt x="20452" y="1350"/>
                    </a:lnTo>
                    <a:lnTo>
                      <a:pt x="1148" y="1350"/>
                    </a:lnTo>
                    <a:close/>
                    <a:moveTo>
                      <a:pt x="0" y="0"/>
                    </a:moveTo>
                    <a:lnTo>
                      <a:pt x="1148" y="1350"/>
                    </a:lnTo>
                    <a:moveTo>
                      <a:pt x="0" y="21600"/>
                    </a:moveTo>
                    <a:lnTo>
                      <a:pt x="1148" y="20250"/>
                    </a:lnTo>
                    <a:moveTo>
                      <a:pt x="21600" y="21600"/>
                    </a:moveTo>
                    <a:lnTo>
                      <a:pt x="20452" y="20250"/>
                    </a:lnTo>
                    <a:moveTo>
                      <a:pt x="21600" y="0"/>
                    </a:moveTo>
                    <a:lnTo>
                      <a:pt x="20452" y="1350"/>
                    </a:lnTo>
                  </a:path>
                </a:pathLst>
              </a:cu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63526" name="Rectangle 52"/>
              <p:cNvSpPr>
                <a:spLocks/>
              </p:cNvSpPr>
              <p:nvPr/>
            </p:nvSpPr>
            <p:spPr bwMode="auto">
              <a:xfrm>
                <a:off x="2759" y="2679"/>
                <a:ext cx="57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579" bIns="38100" anchor="ctr"/>
              <a:lstStyle/>
              <a:p>
                <a:pPr marL="9525">
                  <a:spcBef>
                    <a:spcPts val="2500"/>
                  </a:spcBef>
                  <a:buNone/>
                </a:pPr>
                <a:r>
                  <a:rPr lang="en-US" sz="4400" dirty="0">
                    <a:solidFill>
                      <a:srgbClr val="FFFFFF"/>
                    </a:solidFill>
                    <a:latin typeface="Arial Bold" charset="0"/>
                    <a:cs typeface="Arial Bold" charset="0"/>
                    <a:sym typeface="Arial Bold" charset="0"/>
                  </a:rPr>
                  <a:t> A</a:t>
                </a:r>
              </a:p>
            </p:txBody>
          </p:sp>
        </p:grpSp>
      </p:grpSp>
      <p:grpSp>
        <p:nvGrpSpPr>
          <p:cNvPr id="9" name="Group 97"/>
          <p:cNvGrpSpPr>
            <a:grpSpLocks/>
          </p:cNvGrpSpPr>
          <p:nvPr/>
        </p:nvGrpSpPr>
        <p:grpSpPr bwMode="auto">
          <a:xfrm>
            <a:off x="2569028" y="3595253"/>
            <a:ext cx="4876800" cy="412750"/>
            <a:chOff x="640" y="2224"/>
            <a:chExt cx="3072" cy="260"/>
          </a:xfrm>
        </p:grpSpPr>
        <p:sp>
          <p:nvSpPr>
            <p:cNvPr id="63511" name="Line 63"/>
            <p:cNvSpPr>
              <a:spLocks noChangeShapeType="1"/>
            </p:cNvSpPr>
            <p:nvPr/>
          </p:nvSpPr>
          <p:spPr bwMode="auto">
            <a:xfrm>
              <a:off x="640" y="2464"/>
              <a:ext cx="3072" cy="1"/>
            </a:xfrm>
            <a:prstGeom prst="line">
              <a:avLst/>
            </a:prstGeom>
            <a:noFill/>
            <a:ln w="57150">
              <a:solidFill>
                <a:srgbClr val="33CC33"/>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12" name="Line 64"/>
            <p:cNvSpPr>
              <a:spLocks noChangeShapeType="1"/>
            </p:cNvSpPr>
            <p:nvPr/>
          </p:nvSpPr>
          <p:spPr bwMode="auto">
            <a:xfrm rot="10800000" flipH="1">
              <a:off x="3704" y="2240"/>
              <a:ext cx="1" cy="240"/>
            </a:xfrm>
            <a:prstGeom prst="line">
              <a:avLst/>
            </a:prstGeom>
            <a:noFill/>
            <a:ln w="57150">
              <a:solidFill>
                <a:srgbClr val="33CC33"/>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13" name="Line 65"/>
            <p:cNvSpPr>
              <a:spLocks noChangeShapeType="1"/>
            </p:cNvSpPr>
            <p:nvPr/>
          </p:nvSpPr>
          <p:spPr bwMode="auto">
            <a:xfrm rot="10800000" flipH="1">
              <a:off x="648" y="2224"/>
              <a:ext cx="1" cy="260"/>
            </a:xfrm>
            <a:prstGeom prst="line">
              <a:avLst/>
            </a:prstGeom>
            <a:noFill/>
            <a:ln w="57150">
              <a:solidFill>
                <a:srgbClr val="33CC33"/>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grpSp>
        <p:nvGrpSpPr>
          <p:cNvPr id="10" name="Group 98"/>
          <p:cNvGrpSpPr>
            <a:grpSpLocks/>
          </p:cNvGrpSpPr>
          <p:nvPr/>
        </p:nvGrpSpPr>
        <p:grpSpPr bwMode="auto">
          <a:xfrm>
            <a:off x="4842328" y="2401453"/>
            <a:ext cx="4572000" cy="406400"/>
            <a:chOff x="2072" y="1472"/>
            <a:chExt cx="2880" cy="256"/>
          </a:xfrm>
        </p:grpSpPr>
        <p:sp>
          <p:nvSpPr>
            <p:cNvPr id="63508" name="Line 62"/>
            <p:cNvSpPr>
              <a:spLocks noChangeShapeType="1"/>
            </p:cNvSpPr>
            <p:nvPr/>
          </p:nvSpPr>
          <p:spPr bwMode="auto">
            <a:xfrm>
              <a:off x="2072" y="1480"/>
              <a:ext cx="2880" cy="1"/>
            </a:xfrm>
            <a:prstGeom prst="line">
              <a:avLst/>
            </a:prstGeom>
            <a:noFill/>
            <a:ln w="5715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9" name="Line 66"/>
            <p:cNvSpPr>
              <a:spLocks noChangeShapeType="1"/>
            </p:cNvSpPr>
            <p:nvPr/>
          </p:nvSpPr>
          <p:spPr bwMode="auto">
            <a:xfrm rot="10800000" flipH="1">
              <a:off x="4936" y="1472"/>
              <a:ext cx="1" cy="256"/>
            </a:xfrm>
            <a:prstGeom prst="line">
              <a:avLst/>
            </a:prstGeom>
            <a:noFill/>
            <a:ln w="5715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10" name="Line 67"/>
            <p:cNvSpPr>
              <a:spLocks noChangeShapeType="1"/>
            </p:cNvSpPr>
            <p:nvPr/>
          </p:nvSpPr>
          <p:spPr bwMode="auto">
            <a:xfrm rot="10800000" flipH="1">
              <a:off x="2088" y="1488"/>
              <a:ext cx="1" cy="201"/>
            </a:xfrm>
            <a:prstGeom prst="line">
              <a:avLst/>
            </a:prstGeom>
            <a:noFill/>
            <a:ln w="57150">
              <a:solidFill>
                <a:srgbClr val="333399"/>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sp>
        <p:nvSpPr>
          <p:cNvPr id="63493" name="Line 68"/>
          <p:cNvSpPr>
            <a:spLocks noChangeShapeType="1"/>
          </p:cNvSpPr>
          <p:nvPr/>
        </p:nvSpPr>
        <p:spPr bwMode="auto">
          <a:xfrm>
            <a:off x="2162628" y="1144153"/>
            <a:ext cx="7785100" cy="381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494" name="Line 69"/>
          <p:cNvSpPr>
            <a:spLocks noChangeShapeType="1"/>
          </p:cNvSpPr>
          <p:nvPr/>
        </p:nvSpPr>
        <p:spPr bwMode="auto">
          <a:xfrm>
            <a:off x="9960428" y="1169553"/>
            <a:ext cx="1588" cy="39751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495" name="Line 70"/>
          <p:cNvSpPr>
            <a:spLocks noChangeShapeType="1"/>
          </p:cNvSpPr>
          <p:nvPr/>
        </p:nvSpPr>
        <p:spPr bwMode="auto">
          <a:xfrm>
            <a:off x="2149928" y="5093853"/>
            <a:ext cx="7823200" cy="381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496" name="Line 71"/>
          <p:cNvSpPr>
            <a:spLocks noChangeShapeType="1"/>
          </p:cNvSpPr>
          <p:nvPr/>
        </p:nvSpPr>
        <p:spPr bwMode="auto">
          <a:xfrm>
            <a:off x="2162628" y="1144153"/>
            <a:ext cx="1588" cy="39751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497" name="Rectangle 72"/>
          <p:cNvSpPr>
            <a:spLocks noGrp="1" noChangeArrowheads="1"/>
          </p:cNvSpPr>
          <p:nvPr>
            <p:ph type="title"/>
          </p:nvPr>
        </p:nvSpPr>
        <p:spPr>
          <a:xfrm>
            <a:off x="0" y="80529"/>
            <a:ext cx="11296651" cy="609600"/>
          </a:xfrm>
        </p:spPr>
        <p:txBody>
          <a:bodyPr>
            <a:noAutofit/>
          </a:bodyPr>
          <a:lstStyle/>
          <a:p>
            <a:pPr eaLnBrk="1" hangingPunct="1"/>
            <a:r>
              <a:rPr lang="en-US" sz="3600" dirty="0">
                <a:ea typeface="ＭＳ Ｐゴシック" pitchFamily="34" charset="-128"/>
              </a:rPr>
              <a:t>Conscious Workspace: Think and Store</a:t>
            </a:r>
          </a:p>
        </p:txBody>
      </p:sp>
      <p:grpSp>
        <p:nvGrpSpPr>
          <p:cNvPr id="11" name="Group 99"/>
          <p:cNvGrpSpPr>
            <a:grpSpLocks/>
          </p:cNvGrpSpPr>
          <p:nvPr/>
        </p:nvGrpSpPr>
        <p:grpSpPr bwMode="auto">
          <a:xfrm>
            <a:off x="3837442" y="2050617"/>
            <a:ext cx="4586287" cy="2598737"/>
            <a:chOff x="1439" y="1251"/>
            <a:chExt cx="2889" cy="1637"/>
          </a:xfrm>
        </p:grpSpPr>
        <p:sp>
          <p:nvSpPr>
            <p:cNvPr id="63500" name="Line 82"/>
            <p:cNvSpPr>
              <a:spLocks noChangeShapeType="1"/>
            </p:cNvSpPr>
            <p:nvPr/>
          </p:nvSpPr>
          <p:spPr bwMode="auto">
            <a:xfrm>
              <a:off x="1456" y="1376"/>
              <a:ext cx="8" cy="98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1" name="Line 83"/>
            <p:cNvSpPr>
              <a:spLocks noChangeShapeType="1"/>
            </p:cNvSpPr>
            <p:nvPr/>
          </p:nvSpPr>
          <p:spPr bwMode="auto">
            <a:xfrm>
              <a:off x="1446" y="2344"/>
              <a:ext cx="1498" cy="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2" name="Line 84"/>
            <p:cNvSpPr>
              <a:spLocks noChangeShapeType="1"/>
            </p:cNvSpPr>
            <p:nvPr/>
          </p:nvSpPr>
          <p:spPr bwMode="auto">
            <a:xfrm>
              <a:off x="1439" y="1378"/>
              <a:ext cx="1561" cy="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3" name="Line 85"/>
            <p:cNvSpPr>
              <a:spLocks noChangeShapeType="1"/>
            </p:cNvSpPr>
            <p:nvPr/>
          </p:nvSpPr>
          <p:spPr bwMode="auto">
            <a:xfrm rot="10800000">
              <a:off x="3007" y="1251"/>
              <a:ext cx="7" cy="15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4" name="Line 86"/>
            <p:cNvSpPr>
              <a:spLocks noChangeShapeType="1"/>
            </p:cNvSpPr>
            <p:nvPr/>
          </p:nvSpPr>
          <p:spPr bwMode="auto">
            <a:xfrm flipH="1">
              <a:off x="2944" y="1608"/>
              <a:ext cx="8" cy="75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5" name="Line 87"/>
            <p:cNvSpPr>
              <a:spLocks noChangeShapeType="1"/>
            </p:cNvSpPr>
            <p:nvPr/>
          </p:nvSpPr>
          <p:spPr bwMode="auto">
            <a:xfrm flipH="1">
              <a:off x="4296" y="1592"/>
              <a:ext cx="16" cy="128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6" name="Line 88"/>
            <p:cNvSpPr>
              <a:spLocks noChangeShapeType="1"/>
            </p:cNvSpPr>
            <p:nvPr/>
          </p:nvSpPr>
          <p:spPr bwMode="auto">
            <a:xfrm rot="10800000" flipH="1">
              <a:off x="3368" y="2872"/>
              <a:ext cx="928" cy="1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63507" name="Line 89"/>
            <p:cNvSpPr>
              <a:spLocks noChangeShapeType="1"/>
            </p:cNvSpPr>
            <p:nvPr/>
          </p:nvSpPr>
          <p:spPr bwMode="auto">
            <a:xfrm>
              <a:off x="2936" y="1600"/>
              <a:ext cx="1392" cy="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sp>
        <p:nvSpPr>
          <p:cNvPr id="69" name="Slide Number Placeholder 3">
            <a:extLst>
              <a:ext uri="{FF2B5EF4-FFF2-40B4-BE49-F238E27FC236}">
                <a16:creationId xmlns:a16="http://schemas.microsoft.com/office/drawing/2014/main" id="{99F98F30-459C-4F81-8402-D567D973A560}"/>
              </a:ext>
            </a:extLst>
          </p:cNvPr>
          <p:cNvSpPr txBox="1">
            <a:spLocks/>
          </p:cNvSpPr>
          <p:nvPr/>
        </p:nvSpPr>
        <p:spPr bwMode="auto">
          <a:xfrm>
            <a:off x="9968894" y="693057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10</a:t>
            </a:fld>
            <a:endParaRPr lang="en-US" dirty="0"/>
          </a:p>
        </p:txBody>
      </p:sp>
    </p:spTree>
    <p:extLst>
      <p:ext uri="{BB962C8B-B14F-4D97-AF65-F5344CB8AC3E}">
        <p14:creationId xmlns:p14="http://schemas.microsoft.com/office/powerpoint/2010/main" val="2524714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55668" y="1021278"/>
            <a:ext cx="8835652" cy="5794475"/>
          </a:xfrm>
          <a:prstGeom prst="rect">
            <a:avLst/>
          </a:prstGeom>
          <a:solidFill>
            <a:schemeClr val="bg2">
              <a:lumMod val="90000"/>
            </a:schemeClr>
          </a:solidFill>
          <a:ln>
            <a:noFill/>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4800" b="1" dirty="0"/>
              <a:t>3 x 3 = </a:t>
            </a:r>
          </a:p>
          <a:p>
            <a:pPr eaLnBrk="1" hangingPunct="1">
              <a:buNone/>
            </a:pPr>
            <a:r>
              <a:rPr lang="en-US" sz="4800" b="1" dirty="0"/>
              <a:t>3 x 3 = 9 </a:t>
            </a:r>
          </a:p>
          <a:p>
            <a:pPr marL="571500" indent="-571500" eaLnBrk="1" hangingPunct="1"/>
            <a:endParaRPr lang="en-US" sz="4800" b="1" dirty="0">
              <a:solidFill>
                <a:srgbClr val="1D2F68"/>
              </a:solidFill>
            </a:endParaRPr>
          </a:p>
          <a:p>
            <a:pPr eaLnBrk="1" hangingPunct="1">
              <a:buNone/>
            </a:pPr>
            <a:r>
              <a:rPr lang="en-US" sz="4800" b="1" dirty="0">
                <a:solidFill>
                  <a:srgbClr val="0070C0"/>
                </a:solidFill>
              </a:rPr>
              <a:t>2</a:t>
            </a:r>
            <a:r>
              <a:rPr lang="en-US" sz="4800" b="1" dirty="0">
                <a:solidFill>
                  <a:srgbClr val="1D2F68"/>
                </a:solidFill>
              </a:rPr>
              <a:t> </a:t>
            </a:r>
            <a:r>
              <a:rPr lang="en-US" sz="4800" b="1" dirty="0"/>
              <a:t>x</a:t>
            </a:r>
            <a:r>
              <a:rPr lang="en-US" sz="4800" b="1" dirty="0">
                <a:solidFill>
                  <a:srgbClr val="1D2F68"/>
                </a:solidFill>
              </a:rPr>
              <a:t> </a:t>
            </a:r>
            <a:r>
              <a:rPr lang="en-US" sz="4800" b="1" dirty="0">
                <a:solidFill>
                  <a:srgbClr val="FFFF00"/>
                </a:solidFill>
              </a:rPr>
              <a:t>2</a:t>
            </a:r>
            <a:r>
              <a:rPr lang="en-US" sz="4800" b="1" dirty="0">
                <a:solidFill>
                  <a:srgbClr val="1D2F68"/>
                </a:solidFill>
              </a:rPr>
              <a:t> </a:t>
            </a:r>
            <a:r>
              <a:rPr lang="en-US" sz="4800" b="1" dirty="0"/>
              <a:t>=</a:t>
            </a:r>
            <a:r>
              <a:rPr lang="en-US" sz="4800" b="1" dirty="0">
                <a:solidFill>
                  <a:srgbClr val="1D2F68"/>
                </a:solidFill>
              </a:rPr>
              <a:t> </a:t>
            </a:r>
            <a:endParaRPr lang="en-US" sz="4800" b="1" dirty="0">
              <a:solidFill>
                <a:srgbClr val="00B050"/>
              </a:solidFill>
            </a:endParaRPr>
          </a:p>
          <a:p>
            <a:pPr eaLnBrk="1" hangingPunct="1">
              <a:buNone/>
            </a:pPr>
            <a:r>
              <a:rPr lang="en-US" sz="4800" b="1" dirty="0">
                <a:solidFill>
                  <a:srgbClr val="0070C0"/>
                </a:solidFill>
              </a:rPr>
              <a:t>2</a:t>
            </a:r>
            <a:r>
              <a:rPr lang="en-US" sz="4800" b="1" dirty="0">
                <a:solidFill>
                  <a:srgbClr val="1D2F68"/>
                </a:solidFill>
              </a:rPr>
              <a:t> </a:t>
            </a:r>
            <a:r>
              <a:rPr lang="en-US" sz="4800" b="1" dirty="0"/>
              <a:t>x</a:t>
            </a:r>
            <a:r>
              <a:rPr lang="en-US" sz="4800" b="1" dirty="0">
                <a:solidFill>
                  <a:srgbClr val="1D2F68"/>
                </a:solidFill>
              </a:rPr>
              <a:t> </a:t>
            </a:r>
            <a:r>
              <a:rPr lang="en-US" sz="4800" b="1" dirty="0">
                <a:solidFill>
                  <a:srgbClr val="FFFF00"/>
                </a:solidFill>
              </a:rPr>
              <a:t>2</a:t>
            </a:r>
            <a:r>
              <a:rPr lang="en-US" sz="4800" b="1" dirty="0">
                <a:solidFill>
                  <a:srgbClr val="1D2F68"/>
                </a:solidFill>
              </a:rPr>
              <a:t> </a:t>
            </a:r>
            <a:r>
              <a:rPr lang="en-US" sz="4800" b="1" dirty="0"/>
              <a:t>=</a:t>
            </a:r>
            <a:r>
              <a:rPr lang="en-US" sz="4800" b="1" dirty="0">
                <a:solidFill>
                  <a:srgbClr val="1D2F68"/>
                </a:solidFill>
              </a:rPr>
              <a:t> </a:t>
            </a:r>
            <a:r>
              <a:rPr lang="en-US" sz="4800" b="1" dirty="0">
                <a:solidFill>
                  <a:srgbClr val="00B050"/>
                </a:solidFill>
              </a:rPr>
              <a:t>4 </a:t>
            </a:r>
          </a:p>
          <a:p>
            <a:pPr eaLnBrk="1" hangingPunct="1"/>
            <a:endParaRPr lang="en-US" sz="3600" b="1" dirty="0">
              <a:solidFill>
                <a:srgbClr val="1D2F68"/>
              </a:solidFill>
            </a:endParaRPr>
          </a:p>
        </p:txBody>
      </p:sp>
      <p:sp>
        <p:nvSpPr>
          <p:cNvPr id="4" name="Rectangle 72"/>
          <p:cNvSpPr txBox="1">
            <a:spLocks noChangeArrowheads="1"/>
          </p:cNvSpPr>
          <p:nvPr/>
        </p:nvSpPr>
        <p:spPr>
          <a:xfrm>
            <a:off x="447674" y="152400"/>
            <a:ext cx="11296651"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dirty="0">
                <a:solidFill>
                  <a:srgbClr val="002060"/>
                </a:solidFill>
                <a:latin typeface="Arial" panose="020B0604020202020204" pitchFamily="34" charset="0"/>
                <a:ea typeface="ＭＳ Ｐゴシック" pitchFamily="34" charset="-128"/>
                <a:cs typeface="Arial" panose="020B0604020202020204" pitchFamily="34" charset="0"/>
              </a:rPr>
              <a:t>Retrieve Versus Compute</a:t>
            </a:r>
          </a:p>
        </p:txBody>
      </p:sp>
      <p:sp>
        <p:nvSpPr>
          <p:cNvPr id="9" name="Slide Number Placeholder 3">
            <a:extLst>
              <a:ext uri="{FF2B5EF4-FFF2-40B4-BE49-F238E27FC236}">
                <a16:creationId xmlns:a16="http://schemas.microsoft.com/office/drawing/2014/main" id="{D295C646-46E9-45FE-9B4F-320B9F7EC7D9}"/>
              </a:ext>
            </a:extLst>
          </p:cNvPr>
          <p:cNvSpPr txBox="1">
            <a:spLocks/>
          </p:cNvSpPr>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11</a:t>
            </a:fld>
            <a:endParaRPr lang="en-US" dirty="0"/>
          </a:p>
        </p:txBody>
      </p:sp>
      <p:sp>
        <p:nvSpPr>
          <p:cNvPr id="5" name="Content Placeholder 2">
            <a:extLst>
              <a:ext uri="{FF2B5EF4-FFF2-40B4-BE49-F238E27FC236}">
                <a16:creationId xmlns:a16="http://schemas.microsoft.com/office/drawing/2014/main" id="{D48186C5-B1C1-48E2-BCA1-F6132CC6BCFD}"/>
              </a:ext>
            </a:extLst>
          </p:cNvPr>
          <p:cNvSpPr txBox="1">
            <a:spLocks/>
          </p:cNvSpPr>
          <p:nvPr/>
        </p:nvSpPr>
        <p:spPr bwMode="auto">
          <a:xfrm>
            <a:off x="5049751" y="1112676"/>
            <a:ext cx="3179849" cy="472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kern="0" dirty="0"/>
              <a:t>Seen this many times…</a:t>
            </a:r>
          </a:p>
          <a:p>
            <a:pPr marL="0" indent="0">
              <a:buNone/>
            </a:pPr>
            <a:endParaRPr lang="en-US" sz="2000" kern="0" dirty="0"/>
          </a:p>
          <a:p>
            <a:pPr marL="0" indent="0">
              <a:buNone/>
            </a:pPr>
            <a:endParaRPr lang="en-US" sz="2000" kern="0" dirty="0"/>
          </a:p>
          <a:p>
            <a:r>
              <a:rPr lang="en-US" sz="2000" kern="0" dirty="0"/>
              <a:t>Not a trick question…!</a:t>
            </a:r>
          </a:p>
          <a:p>
            <a:endParaRPr lang="en-US" sz="2000" kern="0" dirty="0"/>
          </a:p>
          <a:p>
            <a:endParaRPr lang="en-US" sz="2000" kern="0" dirty="0"/>
          </a:p>
          <a:p>
            <a:endParaRPr lang="en-US" sz="2000" kern="0" dirty="0"/>
          </a:p>
          <a:p>
            <a:endParaRPr lang="en-US" sz="2000" kern="0" dirty="0"/>
          </a:p>
          <a:p>
            <a:pPr marL="0" indent="0">
              <a:buNone/>
            </a:pPr>
            <a:endParaRPr lang="en-US" sz="2000" kern="0" dirty="0"/>
          </a:p>
          <a:p>
            <a:r>
              <a:rPr lang="en-US" sz="2000" kern="0" dirty="0"/>
              <a:t>Wait…that looks a bit different…let’s think about it a bit…</a:t>
            </a:r>
          </a:p>
          <a:p>
            <a:endParaRPr lang="en-US" sz="2000" kern="0" dirty="0"/>
          </a:p>
        </p:txBody>
      </p:sp>
    </p:spTree>
    <p:extLst>
      <p:ext uri="{BB962C8B-B14F-4D97-AF65-F5344CB8AC3E}">
        <p14:creationId xmlns:p14="http://schemas.microsoft.com/office/powerpoint/2010/main" val="9587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054968" y="1004169"/>
            <a:ext cx="8783412" cy="210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571500" indent="-571500" eaLnBrk="1" hangingPunct="1">
              <a:buFont typeface="Arial" panose="020B0604020202020204" pitchFamily="34" charset="0"/>
              <a:buChar char="•"/>
            </a:pPr>
            <a:r>
              <a:rPr lang="en-US" sz="3200" b="1" dirty="0"/>
              <a:t>Mary had a…. </a:t>
            </a:r>
          </a:p>
          <a:p>
            <a:pPr marL="571500" indent="-571500" eaLnBrk="1" hangingPunct="1">
              <a:buFont typeface="Arial" panose="020B0604020202020204" pitchFamily="34" charset="0"/>
              <a:buChar char="•"/>
            </a:pPr>
            <a:r>
              <a:rPr lang="en-US" sz="3200" b="1" dirty="0"/>
              <a:t>The square of the hippopotamus </a:t>
            </a:r>
            <a:br>
              <a:rPr lang="en-US" sz="3200" b="1" dirty="0"/>
            </a:br>
            <a:r>
              <a:rPr lang="en-US" sz="3200" b="1" dirty="0"/>
              <a:t>of a right-angle triangle is equal to…</a:t>
            </a:r>
          </a:p>
        </p:txBody>
      </p:sp>
      <p:sp>
        <p:nvSpPr>
          <p:cNvPr id="9" name="Slide Number Placeholder 3">
            <a:extLst>
              <a:ext uri="{FF2B5EF4-FFF2-40B4-BE49-F238E27FC236}">
                <a16:creationId xmlns:a16="http://schemas.microsoft.com/office/drawing/2014/main" id="{D295C646-46E9-45FE-9B4F-320B9F7EC7D9}"/>
              </a:ext>
            </a:extLst>
          </p:cNvPr>
          <p:cNvSpPr txBox="1">
            <a:spLocks/>
          </p:cNvSpPr>
          <p:nvPr/>
        </p:nvSpPr>
        <p:spPr bwMode="auto">
          <a:xfrm>
            <a:off x="10549466" y="5564855"/>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12</a:t>
            </a:fld>
            <a:endParaRPr lang="en-US" dirty="0"/>
          </a:p>
        </p:txBody>
      </p:sp>
      <p:sp>
        <p:nvSpPr>
          <p:cNvPr id="10" name="Rectangle 2">
            <a:extLst>
              <a:ext uri="{FF2B5EF4-FFF2-40B4-BE49-F238E27FC236}">
                <a16:creationId xmlns:a16="http://schemas.microsoft.com/office/drawing/2014/main" id="{D3436B71-0D8B-4069-A2DF-B2B92C30FEB1}"/>
              </a:ext>
            </a:extLst>
          </p:cNvPr>
          <p:cNvSpPr txBox="1">
            <a:spLocks noChangeArrowheads="1"/>
          </p:cNvSpPr>
          <p:nvPr/>
        </p:nvSpPr>
        <p:spPr bwMode="auto">
          <a:xfrm>
            <a:off x="752476" y="3982440"/>
            <a:ext cx="11439524" cy="2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571500" indent="-571500" eaLnBrk="1" hangingPunct="1"/>
            <a:r>
              <a:rPr lang="en-US" sz="3200" b="1" dirty="0"/>
              <a:t>Learn (often, drill), store, retrieve…</a:t>
            </a:r>
          </a:p>
          <a:p>
            <a:pPr marL="571500" indent="-571500" eaLnBrk="1" hangingPunct="1"/>
            <a:r>
              <a:rPr lang="en-US" sz="3200" b="1" dirty="0"/>
              <a:t>Shelf life if not used:</a:t>
            </a:r>
          </a:p>
          <a:p>
            <a:pPr eaLnBrk="1" hangingPunct="1">
              <a:spcBef>
                <a:spcPts val="500"/>
              </a:spcBef>
              <a:spcAft>
                <a:spcPts val="500"/>
              </a:spcAft>
              <a:buNone/>
            </a:pPr>
            <a:r>
              <a:rPr lang="en-US" sz="3200" b="1" dirty="0"/>
              <a:t>        Forget or slow to retrieve</a:t>
            </a:r>
          </a:p>
          <a:p>
            <a:pPr eaLnBrk="1" hangingPunct="1">
              <a:spcBef>
                <a:spcPts val="500"/>
              </a:spcBef>
              <a:spcAft>
                <a:spcPts val="500"/>
              </a:spcAft>
              <a:buNone/>
            </a:pPr>
            <a:r>
              <a:rPr lang="en-US" sz="3200" b="1" dirty="0"/>
              <a:t>        If stuck, needs associations smells, images, music… </a:t>
            </a:r>
          </a:p>
        </p:txBody>
      </p:sp>
      <p:pic>
        <p:nvPicPr>
          <p:cNvPr id="14" name="Picture 13">
            <a:extLst>
              <a:ext uri="{FF2B5EF4-FFF2-40B4-BE49-F238E27FC236}">
                <a16:creationId xmlns:a16="http://schemas.microsoft.com/office/drawing/2014/main" id="{1EB44F8A-DB94-4C18-9374-7815B1FCA3FB}"/>
              </a:ext>
            </a:extLst>
          </p:cNvPr>
          <p:cNvPicPr>
            <a:picLocks noChangeAspect="1"/>
          </p:cNvPicPr>
          <p:nvPr/>
        </p:nvPicPr>
        <p:blipFill>
          <a:blip r:embed="rId3"/>
          <a:stretch>
            <a:fillRect/>
          </a:stretch>
        </p:blipFill>
        <p:spPr>
          <a:xfrm>
            <a:off x="257089" y="1082527"/>
            <a:ext cx="2482633" cy="1737843"/>
          </a:xfrm>
          <a:prstGeom prst="rect">
            <a:avLst/>
          </a:prstGeom>
        </p:spPr>
      </p:pic>
      <p:pic>
        <p:nvPicPr>
          <p:cNvPr id="16" name="Picture 15">
            <a:extLst>
              <a:ext uri="{FF2B5EF4-FFF2-40B4-BE49-F238E27FC236}">
                <a16:creationId xmlns:a16="http://schemas.microsoft.com/office/drawing/2014/main" id="{8DF3DF24-8E66-404E-A1DB-FEF509C5B9DF}"/>
              </a:ext>
            </a:extLst>
          </p:cNvPr>
          <p:cNvPicPr>
            <a:picLocks noChangeAspect="1"/>
          </p:cNvPicPr>
          <p:nvPr/>
        </p:nvPicPr>
        <p:blipFill>
          <a:blip r:embed="rId4"/>
          <a:stretch>
            <a:fillRect/>
          </a:stretch>
        </p:blipFill>
        <p:spPr>
          <a:xfrm>
            <a:off x="244390" y="1082527"/>
            <a:ext cx="2579998" cy="2408910"/>
          </a:xfrm>
          <a:prstGeom prst="rect">
            <a:avLst/>
          </a:prstGeom>
        </p:spPr>
      </p:pic>
      <p:pic>
        <p:nvPicPr>
          <p:cNvPr id="12" name="Picture 11">
            <a:extLst>
              <a:ext uri="{FF2B5EF4-FFF2-40B4-BE49-F238E27FC236}">
                <a16:creationId xmlns:a16="http://schemas.microsoft.com/office/drawing/2014/main" id="{6C8FCA9B-9409-4104-B971-1B247FFA88A7}"/>
              </a:ext>
            </a:extLst>
          </p:cNvPr>
          <p:cNvPicPr>
            <a:picLocks noChangeAspect="1"/>
          </p:cNvPicPr>
          <p:nvPr/>
        </p:nvPicPr>
        <p:blipFill>
          <a:blip r:embed="rId5"/>
          <a:stretch>
            <a:fillRect/>
          </a:stretch>
        </p:blipFill>
        <p:spPr>
          <a:xfrm>
            <a:off x="305354" y="1082527"/>
            <a:ext cx="2749614" cy="4603286"/>
          </a:xfrm>
          <a:prstGeom prst="rect">
            <a:avLst/>
          </a:prstGeom>
        </p:spPr>
      </p:pic>
      <p:pic>
        <p:nvPicPr>
          <p:cNvPr id="1026" name="Picture 2" descr="Hippo Icon | Squared Animal Iconset | Martin Berube">
            <a:extLst>
              <a:ext uri="{FF2B5EF4-FFF2-40B4-BE49-F238E27FC236}">
                <a16:creationId xmlns:a16="http://schemas.microsoft.com/office/drawing/2014/main" id="{A17E5613-2F00-4DB3-9505-4E672AA64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81" y="1211318"/>
            <a:ext cx="2480240" cy="2480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1080AB-AA5B-73B1-F0DE-F87F77CAB53C}"/>
              </a:ext>
            </a:extLst>
          </p:cNvPr>
          <p:cNvSpPr>
            <a:spLocks noGrp="1"/>
          </p:cNvSpPr>
          <p:nvPr>
            <p:ph type="title"/>
          </p:nvPr>
        </p:nvSpPr>
        <p:spPr>
          <a:xfrm>
            <a:off x="244390" y="99143"/>
            <a:ext cx="10515600" cy="748406"/>
          </a:xfrm>
        </p:spPr>
        <p:txBody>
          <a:bodyPr/>
          <a:lstStyle/>
          <a:p>
            <a:r>
              <a:rPr lang="en-US" sz="3600" b="1" dirty="0">
                <a:solidFill>
                  <a:srgbClr val="1D2F68"/>
                </a:solidFill>
                <a:ea typeface="ＭＳ Ｐゴシック" pitchFamily="34" charset="-128"/>
              </a:rPr>
              <a:t>Long Term Memory</a:t>
            </a:r>
          </a:p>
        </p:txBody>
      </p:sp>
    </p:spTree>
    <p:extLst>
      <p:ext uri="{BB962C8B-B14F-4D97-AF65-F5344CB8AC3E}">
        <p14:creationId xmlns:p14="http://schemas.microsoft.com/office/powerpoint/2010/main" val="34380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3C55-2F93-5238-9629-CD20A6782608}"/>
              </a:ext>
            </a:extLst>
          </p:cNvPr>
          <p:cNvSpPr txBox="1">
            <a:spLocks/>
          </p:cNvSpPr>
          <p:nvPr/>
        </p:nvSpPr>
        <p:spPr>
          <a:xfrm>
            <a:off x="571500" y="270747"/>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1D2F68"/>
                </a:solidFill>
                <a:latin typeface="Arial" panose="020B0604020202020204" pitchFamily="34" charset="0"/>
                <a:ea typeface="ＭＳ Ｐゴシック" pitchFamily="34" charset="-128"/>
                <a:cs typeface="Arial" panose="020B0604020202020204" pitchFamily="34" charset="0"/>
              </a:rPr>
              <a:t>Sensing</a:t>
            </a:r>
            <a:r>
              <a:rPr lang="en-US" dirty="0">
                <a:solidFill>
                  <a:srgbClr val="06CAD4"/>
                </a:solidFill>
              </a:rPr>
              <a:t>	</a:t>
            </a:r>
          </a:p>
        </p:txBody>
      </p:sp>
      <p:sp>
        <p:nvSpPr>
          <p:cNvPr id="3" name="TextBox 2">
            <a:extLst>
              <a:ext uri="{FF2B5EF4-FFF2-40B4-BE49-F238E27FC236}">
                <a16:creationId xmlns:a16="http://schemas.microsoft.com/office/drawing/2014/main" id="{0DD66BE9-77FA-994B-3DF8-2C59BDB915BD}"/>
              </a:ext>
            </a:extLst>
          </p:cNvPr>
          <p:cNvSpPr txBox="1"/>
          <p:nvPr/>
        </p:nvSpPr>
        <p:spPr>
          <a:xfrm>
            <a:off x="488263" y="1496574"/>
            <a:ext cx="4704735" cy="2439129"/>
          </a:xfrm>
          <a:prstGeom prst="rect">
            <a:avLst/>
          </a:prstGeom>
          <a:noFill/>
        </p:spPr>
        <p:txBody>
          <a:bodyPr wrap="square" rtlCol="0">
            <a:spAutoFit/>
          </a:bodyPr>
          <a:lstStyle/>
          <a:p>
            <a:pPr marL="457200" indent="-457200">
              <a:spcBef>
                <a:spcPts val="500"/>
              </a:spcBef>
            </a:pPr>
            <a:r>
              <a:rPr lang="en-US" sz="2800" b="1" i="1" dirty="0"/>
              <a:t>Sight</a:t>
            </a:r>
          </a:p>
          <a:p>
            <a:pPr marL="457200" indent="-457200">
              <a:spcBef>
                <a:spcPts val="500"/>
              </a:spcBef>
            </a:pPr>
            <a:r>
              <a:rPr lang="en-US" sz="2800" b="1" i="1" dirty="0"/>
              <a:t>Hearing</a:t>
            </a:r>
          </a:p>
          <a:p>
            <a:pPr marL="457200" indent="-457200">
              <a:spcBef>
                <a:spcPts val="500"/>
              </a:spcBef>
            </a:pPr>
            <a:r>
              <a:rPr lang="en-US" sz="2800" b="1" i="1" dirty="0"/>
              <a:t>Feeling</a:t>
            </a:r>
          </a:p>
          <a:p>
            <a:pPr marL="457200" indent="-457200">
              <a:spcBef>
                <a:spcPts val="500"/>
              </a:spcBef>
            </a:pPr>
            <a:r>
              <a:rPr lang="en-US" sz="2800" b="1" i="1" dirty="0"/>
              <a:t>Balance</a:t>
            </a:r>
          </a:p>
          <a:p>
            <a:pPr marL="914400" lvl="1" indent="-457200">
              <a:spcBef>
                <a:spcPts val="0"/>
              </a:spcBef>
            </a:pPr>
            <a:r>
              <a:rPr lang="en-US" sz="2800" b="1" i="1" dirty="0"/>
              <a:t>Vestibular system</a:t>
            </a:r>
          </a:p>
        </p:txBody>
      </p:sp>
      <p:pic>
        <p:nvPicPr>
          <p:cNvPr id="4" name="Picture 2">
            <a:extLst>
              <a:ext uri="{FF2B5EF4-FFF2-40B4-BE49-F238E27FC236}">
                <a16:creationId xmlns:a16="http://schemas.microsoft.com/office/drawing/2014/main" id="{C268E7E4-5D97-FF49-D624-C8E1A00271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639" y="1592827"/>
            <a:ext cx="6114098" cy="40798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923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EBAF5C56-5806-5925-3C7D-691A785C01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61" r="14394" b="523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97F1CF9-0F18-DD90-8902-F309484EA60C}"/>
              </a:ext>
            </a:extLst>
          </p:cNvPr>
          <p:cNvSpPr txBox="1">
            <a:spLocks/>
          </p:cNvSpPr>
          <p:nvPr/>
        </p:nvSpPr>
        <p:spPr>
          <a:xfrm>
            <a:off x="477981" y="1122363"/>
            <a:ext cx="4023360" cy="3204134"/>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5200" b="1" i="1" dirty="0">
                <a:solidFill>
                  <a:srgbClr val="06CAD4"/>
                </a:solidFill>
                <a:latin typeface="Arial" panose="020B0604020202020204" pitchFamily="34" charset="0"/>
                <a:cs typeface="Arial" panose="020B0604020202020204" pitchFamily="34" charset="0"/>
              </a:rPr>
              <a:t>Sight</a:t>
            </a:r>
            <a:r>
              <a:rPr lang="en-US" sz="5200" b="1" dirty="0">
                <a:solidFill>
                  <a:schemeClr val="bg1"/>
                </a:solidFill>
                <a:latin typeface="Arial" panose="020B0604020202020204" pitchFamily="34" charset="0"/>
                <a:cs typeface="Arial" panose="020B0604020202020204" pitchFamily="34" charset="0"/>
              </a:rPr>
              <a:t> </a:t>
            </a:r>
            <a:r>
              <a:rPr lang="en-US" sz="5200" b="1" dirty="0">
                <a:solidFill>
                  <a:srgbClr val="06CAD4"/>
                </a:solidFill>
                <a:latin typeface="Arial" panose="020B0604020202020204" pitchFamily="34" charset="0"/>
                <a:cs typeface="Arial" panose="020B0604020202020204" pitchFamily="34" charset="0"/>
              </a:rPr>
              <a:t>…</a:t>
            </a:r>
            <a:br>
              <a:rPr lang="en-US" sz="4800" b="1" dirty="0">
                <a:solidFill>
                  <a:schemeClr val="bg1"/>
                </a:solidFill>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a:p>
            <a:pPr fontAlgn="auto">
              <a:spcAft>
                <a:spcPts val="600"/>
              </a:spcAft>
            </a:pPr>
            <a:r>
              <a:rPr lang="en-US" sz="4800" dirty="0">
                <a:solidFill>
                  <a:schemeClr val="bg1"/>
                </a:solidFill>
                <a:latin typeface="Arial" panose="020B0604020202020204" pitchFamily="34" charset="0"/>
                <a:cs typeface="Arial" panose="020B0604020202020204" pitchFamily="34" charset="0"/>
              </a:rPr>
              <a:t>the primary information source for most people	</a:t>
            </a:r>
          </a:p>
        </p:txBody>
      </p:sp>
      <p:sp>
        <p:nvSpPr>
          <p:cNvPr id="3083" name="Rectangle 308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85" name="Rectangle 308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41255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413CF1E-1250-82A6-4FE8-78380FD02605}"/>
              </a:ext>
            </a:extLst>
          </p:cNvPr>
          <p:cNvPicPr>
            <a:picLocks noChangeAspect="1"/>
          </p:cNvPicPr>
          <p:nvPr/>
        </p:nvPicPr>
        <p:blipFill rotWithShape="1">
          <a:blip r:embed="rId4"/>
          <a:srcRect b="5436"/>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B07869B7-21F7-5CB3-4E27-4216D7992138}"/>
              </a:ext>
            </a:extLst>
          </p:cNvPr>
          <p:cNvSpPr txBox="1">
            <a:spLocks/>
          </p:cNvSpPr>
          <p:nvPr/>
        </p:nvSpPr>
        <p:spPr>
          <a:xfrm>
            <a:off x="7955496" y="851731"/>
            <a:ext cx="4003893" cy="3864648"/>
          </a:xfrm>
          <a:prstGeom prst="rect">
            <a:avLst/>
          </a:prstGeom>
          <a:noFill/>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300" b="1" i="1" dirty="0">
                <a:solidFill>
                  <a:srgbClr val="002060"/>
                </a:solidFill>
                <a:latin typeface="Arial" panose="020B0604020202020204" pitchFamily="34" charset="0"/>
                <a:cs typeface="Arial" panose="020B0604020202020204" pitchFamily="34" charset="0"/>
              </a:rPr>
              <a:t>Sight Can Be Distorted</a:t>
            </a:r>
          </a:p>
          <a:p>
            <a:pPr fontAlgn="auto">
              <a:spcAft>
                <a:spcPts val="600"/>
              </a:spcAft>
            </a:pPr>
            <a:endParaRPr lang="en-US" sz="4000" b="1" dirty="0">
              <a:latin typeface="Arial" panose="020B0604020202020204" pitchFamily="34" charset="0"/>
              <a:cs typeface="Arial" panose="020B0604020202020204" pitchFamily="34" charset="0"/>
            </a:endParaRPr>
          </a:p>
          <a:p>
            <a:pPr fontAlgn="auto">
              <a:spcAft>
                <a:spcPts val="600"/>
              </a:spcAft>
            </a:pPr>
            <a:r>
              <a:rPr lang="en-US" sz="4000" dirty="0">
                <a:latin typeface="Arial" panose="020B0604020202020204" pitchFamily="34" charset="0"/>
                <a:cs typeface="Arial" panose="020B0604020202020204" pitchFamily="34" charset="0"/>
              </a:rPr>
              <a:t>Awareness and compensation for visual deficiencies and illusions</a:t>
            </a:r>
          </a:p>
        </p:txBody>
      </p:sp>
    </p:spTree>
    <p:custDataLst>
      <p:tags r:id="rId1"/>
    </p:custDataLst>
    <p:extLst>
      <p:ext uri="{BB962C8B-B14F-4D97-AF65-F5344CB8AC3E}">
        <p14:creationId xmlns:p14="http://schemas.microsoft.com/office/powerpoint/2010/main" val="35263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984C-CAA4-ED3D-FBB0-A1B33074115C}"/>
              </a:ext>
            </a:extLst>
          </p:cNvPr>
          <p:cNvSpPr txBox="1">
            <a:spLocks/>
          </p:cNvSpPr>
          <p:nvPr/>
        </p:nvSpPr>
        <p:spPr>
          <a:xfrm>
            <a:off x="571500"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Visual Challenges For Pilots</a:t>
            </a:r>
            <a:r>
              <a:rPr lang="en-US" dirty="0"/>
              <a:t>	</a:t>
            </a:r>
          </a:p>
        </p:txBody>
      </p:sp>
      <p:sp>
        <p:nvSpPr>
          <p:cNvPr id="4" name="Content Placeholder 2">
            <a:extLst>
              <a:ext uri="{FF2B5EF4-FFF2-40B4-BE49-F238E27FC236}">
                <a16:creationId xmlns:a16="http://schemas.microsoft.com/office/drawing/2014/main" id="{94E740D2-E155-ED41-D3B2-7E3808A603FB}"/>
              </a:ext>
            </a:extLst>
          </p:cNvPr>
          <p:cNvSpPr txBox="1">
            <a:spLocks/>
          </p:cNvSpPr>
          <p:nvPr/>
        </p:nvSpPr>
        <p:spPr>
          <a:xfrm>
            <a:off x="348916" y="902730"/>
            <a:ext cx="11519235" cy="5802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latin typeface="Arial" panose="020B0604020202020204" pitchFamily="34" charset="0"/>
                <a:cs typeface="Arial" panose="020B0604020202020204" pitchFamily="34" charset="0"/>
              </a:rPr>
              <a:t>Bright light</a:t>
            </a:r>
          </a:p>
          <a:p>
            <a:pPr lvl="1" fontAlgn="auto">
              <a:spcAft>
                <a:spcPts val="0"/>
              </a:spcAft>
            </a:pPr>
            <a:r>
              <a:rPr lang="en-US" dirty="0">
                <a:latin typeface="Arial" panose="020B0604020202020204" pitchFamily="34" charset="0"/>
                <a:cs typeface="Arial" panose="020B0604020202020204" pitchFamily="34" charset="0"/>
              </a:rPr>
              <a:t>Can compromise central and color vision and cause temporary blindness or permanent visual impairment</a:t>
            </a:r>
          </a:p>
          <a:p>
            <a:pPr fontAlgn="auto">
              <a:spcAft>
                <a:spcPts val="0"/>
              </a:spcAft>
            </a:pPr>
            <a:r>
              <a:rPr lang="en-US" dirty="0">
                <a:latin typeface="Arial" panose="020B0604020202020204" pitchFamily="34" charset="0"/>
                <a:cs typeface="Arial" panose="020B0604020202020204" pitchFamily="34" charset="0"/>
              </a:rPr>
              <a:t>Low light</a:t>
            </a:r>
          </a:p>
          <a:p>
            <a:pPr lvl="1" fontAlgn="auto">
              <a:spcAft>
                <a:spcPts val="0"/>
              </a:spcAft>
            </a:pPr>
            <a:r>
              <a:rPr lang="en-US" dirty="0">
                <a:latin typeface="Arial" panose="020B0604020202020204" pitchFamily="34" charset="0"/>
                <a:cs typeface="Arial" panose="020B0604020202020204" pitchFamily="34" charset="0"/>
              </a:rPr>
              <a:t>Reduces central and color vision.  Objects may only be visible with peripheral vision</a:t>
            </a:r>
          </a:p>
          <a:p>
            <a:pPr fontAlgn="auto">
              <a:spcAft>
                <a:spcPts val="0"/>
              </a:spcAft>
            </a:pPr>
            <a:r>
              <a:rPr lang="en-US" dirty="0">
                <a:latin typeface="Arial" panose="020B0604020202020204" pitchFamily="34" charset="0"/>
                <a:cs typeface="Arial" panose="020B0604020202020204" pitchFamily="34" charset="0"/>
              </a:rPr>
              <a:t>Blind spots</a:t>
            </a:r>
          </a:p>
          <a:p>
            <a:pPr lvl="1" fontAlgn="auto">
              <a:spcAft>
                <a:spcPts val="0"/>
              </a:spcAft>
            </a:pPr>
            <a:r>
              <a:rPr lang="en-US" dirty="0">
                <a:latin typeface="Arial" panose="020B0604020202020204" pitchFamily="34" charset="0"/>
                <a:cs typeface="Arial" panose="020B0604020202020204" pitchFamily="34" charset="0"/>
              </a:rPr>
              <a:t>Present where the optic nerve is attached to the retina</a:t>
            </a:r>
          </a:p>
          <a:p>
            <a:pPr fontAlgn="auto">
              <a:spcAft>
                <a:spcPts val="0"/>
              </a:spcAft>
            </a:pPr>
            <a:r>
              <a:rPr lang="en-US" dirty="0">
                <a:latin typeface="Arial" panose="020B0604020202020204" pitchFamily="34" charset="0"/>
                <a:cs typeface="Arial" panose="020B0604020202020204" pitchFamily="34" charset="0"/>
              </a:rPr>
              <a:t>Empty-field Myopia</a:t>
            </a:r>
          </a:p>
          <a:p>
            <a:pPr lvl="1" fontAlgn="auto">
              <a:spcAft>
                <a:spcPts val="0"/>
              </a:spcAft>
            </a:pPr>
            <a:r>
              <a:rPr lang="en-US" dirty="0">
                <a:latin typeface="Arial" panose="020B0604020202020204" pitchFamily="34" charset="0"/>
                <a:cs typeface="Arial" panose="020B0604020202020204" pitchFamily="34" charset="0"/>
              </a:rPr>
              <a:t>When there are no distant objects to focus on, the eyes will focus at 3 to 6 feet.  Traffic will appear to be smaller and more distant it is</a:t>
            </a:r>
          </a:p>
          <a:p>
            <a:pPr fontAlgn="auto">
              <a:spcAft>
                <a:spcPts val="0"/>
              </a:spcAft>
            </a:pPr>
            <a:r>
              <a:rPr lang="en-US" dirty="0">
                <a:latin typeface="Arial" panose="020B0604020202020204" pitchFamily="34" charset="0"/>
                <a:cs typeface="Arial" panose="020B0604020202020204" pitchFamily="34" charset="0"/>
              </a:rPr>
              <a:t>Transition from IMC to VMC (when landing)</a:t>
            </a:r>
          </a:p>
          <a:p>
            <a:pPr fontAlgn="auto">
              <a:spcAft>
                <a:spcPts val="0"/>
              </a:spcAft>
            </a:pPr>
            <a:r>
              <a:rPr lang="en-US" dirty="0">
                <a:latin typeface="Arial" panose="020B0604020202020204" pitchFamily="34" charset="0"/>
                <a:cs typeface="Arial" panose="020B0604020202020204" pitchFamily="34" charset="0"/>
              </a:rPr>
              <a:t>Dirty windshield or windows</a:t>
            </a:r>
          </a:p>
        </p:txBody>
      </p:sp>
    </p:spTree>
    <p:custDataLst>
      <p:tags r:id="rId1"/>
    </p:custDataLst>
    <p:extLst>
      <p:ext uri="{BB962C8B-B14F-4D97-AF65-F5344CB8AC3E}">
        <p14:creationId xmlns:p14="http://schemas.microsoft.com/office/powerpoint/2010/main" val="406051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FA9BFFCA-1DB7-A8FA-26E9-E06A94BDB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5" r="5218" b="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EC4CFA-CC43-E7D0-1230-B006B4C308B1}"/>
              </a:ext>
            </a:extLst>
          </p:cNvPr>
          <p:cNvSpPr txBox="1">
            <a:spLocks/>
          </p:cNvSpPr>
          <p:nvPr/>
        </p:nvSpPr>
        <p:spPr>
          <a:xfrm>
            <a:off x="465358" y="1272218"/>
            <a:ext cx="3822189" cy="3742762"/>
          </a:xfrm>
          <a:prstGeom prst="rect">
            <a:avLst/>
          </a:prstGeom>
        </p:spPr>
        <p:txBody>
          <a:bodyPr vert="horz" lIns="91440" tIns="45720" rIns="91440" bIns="45720" rtlCol="0">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5700" b="1" i="1" dirty="0">
                <a:solidFill>
                  <a:srgbClr val="002060"/>
                </a:solidFill>
                <a:latin typeface="Arial" panose="020B0604020202020204" pitchFamily="34" charset="0"/>
                <a:ea typeface="+mn-ea"/>
                <a:cs typeface="Arial" panose="020B0604020202020204" pitchFamily="34" charset="0"/>
              </a:rPr>
              <a:t>Hearing…</a:t>
            </a:r>
            <a:br>
              <a:rPr lang="en-US" sz="2000" b="1" i="1" dirty="0">
                <a:latin typeface="Arial" panose="020B0604020202020204" pitchFamily="34" charset="0"/>
                <a:ea typeface="+mn-ea"/>
                <a:cs typeface="Arial" panose="020B0604020202020204" pitchFamily="34" charset="0"/>
              </a:rPr>
            </a:br>
            <a:br>
              <a:rPr lang="en-US" sz="2000" b="1" i="1" dirty="0">
                <a:latin typeface="Arial" panose="020B0604020202020204" pitchFamily="34" charset="0"/>
                <a:ea typeface="+mn-ea"/>
                <a:cs typeface="Arial" panose="020B0604020202020204" pitchFamily="34" charset="0"/>
              </a:rPr>
            </a:br>
            <a:r>
              <a:rPr lang="en-US" sz="3800" dirty="0">
                <a:latin typeface="Arial" panose="020B0604020202020204" pitchFamily="34" charset="0"/>
                <a:ea typeface="+mn-ea"/>
                <a:cs typeface="Arial" panose="020B0604020202020204" pitchFamily="34" charset="0"/>
              </a:rPr>
              <a:t>Essential for many communications</a:t>
            </a:r>
          </a:p>
          <a:p>
            <a:pPr indent="-228600" fontAlgn="auto">
              <a:spcAft>
                <a:spcPts val="600"/>
              </a:spcAft>
              <a:buFont typeface="Arial" panose="020B0604020202020204" pitchFamily="34" charset="0"/>
              <a:buChar char="•"/>
            </a:pPr>
            <a:endParaRPr lang="en-US" sz="3800" dirty="0">
              <a:latin typeface="Arial" panose="020B0604020202020204" pitchFamily="34" charset="0"/>
              <a:ea typeface="+mn-ea"/>
              <a:cs typeface="Arial" panose="020B0604020202020204" pitchFamily="34" charset="0"/>
            </a:endParaRPr>
          </a:p>
          <a:p>
            <a:pPr fontAlgn="auto">
              <a:spcAft>
                <a:spcPts val="600"/>
              </a:spcAft>
            </a:pPr>
            <a:r>
              <a:rPr lang="en-US" sz="3800" dirty="0">
                <a:latin typeface="Arial" panose="020B0604020202020204" pitchFamily="34" charset="0"/>
                <a:ea typeface="+mn-ea"/>
                <a:cs typeface="Arial" panose="020B0604020202020204" pitchFamily="34" charset="0"/>
              </a:rPr>
              <a:t>Often the first indication that something’s not quite right with our aircraft</a:t>
            </a:r>
          </a:p>
          <a:p>
            <a:pPr fontAlgn="auto">
              <a:spcAft>
                <a:spcPts val="600"/>
              </a:spcAft>
            </a:pPr>
            <a:endParaRPr lang="en-US" sz="3800" dirty="0">
              <a:latin typeface="Arial" panose="020B0604020202020204" pitchFamily="34" charset="0"/>
              <a:ea typeface="+mn-ea"/>
              <a:cs typeface="Arial" panose="020B0604020202020204" pitchFamily="34" charset="0"/>
            </a:endParaRPr>
          </a:p>
          <a:p>
            <a:pPr fontAlgn="auto">
              <a:spcAft>
                <a:spcPts val="600"/>
              </a:spcAft>
            </a:pPr>
            <a:endParaRPr lang="en-US" sz="3800" dirty="0">
              <a:latin typeface="Arial" panose="020B0604020202020204" pitchFamily="34" charset="0"/>
              <a:ea typeface="+mn-ea"/>
              <a:cs typeface="Arial" panose="020B0604020202020204" pitchFamily="34" charset="0"/>
            </a:endParaRPr>
          </a:p>
          <a:p>
            <a:pPr fontAlgn="auto">
              <a:spcAft>
                <a:spcPts val="600"/>
              </a:spcAft>
            </a:pPr>
            <a:r>
              <a:rPr lang="en-US" sz="5700" b="1" i="1" dirty="0">
                <a:solidFill>
                  <a:srgbClr val="06CAD4"/>
                </a:solidFill>
                <a:latin typeface="Arial" panose="020B0604020202020204" pitchFamily="34" charset="0"/>
                <a:ea typeface="+mn-ea"/>
                <a:cs typeface="Arial" panose="020B0604020202020204" pitchFamily="34" charset="0"/>
              </a:rPr>
              <a:t>Also other types of vibration</a:t>
            </a:r>
            <a:br>
              <a:rPr lang="en-US" sz="2800" b="1" i="1" dirty="0">
                <a:latin typeface="Arial" panose="020B0604020202020204" pitchFamily="34" charset="0"/>
                <a:ea typeface="+mn-ea"/>
                <a:cs typeface="Arial" panose="020B0604020202020204" pitchFamily="34" charset="0"/>
              </a:rPr>
            </a:br>
            <a:r>
              <a:rPr lang="en-US" sz="2000" dirty="0">
                <a:latin typeface="+mn-lt"/>
                <a:ea typeface="+mn-ea"/>
                <a:cs typeface="+mn-cs"/>
              </a:rPr>
              <a:t>	</a:t>
            </a:r>
          </a:p>
        </p:txBody>
      </p:sp>
    </p:spTree>
    <p:custDataLst>
      <p:tags r:id="rId1"/>
    </p:custDataLst>
    <p:extLst>
      <p:ext uri="{BB962C8B-B14F-4D97-AF65-F5344CB8AC3E}">
        <p14:creationId xmlns:p14="http://schemas.microsoft.com/office/powerpoint/2010/main" val="150204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a:extLst>
              <a:ext uri="{FF2B5EF4-FFF2-40B4-BE49-F238E27FC236}">
                <a16:creationId xmlns:a16="http://schemas.microsoft.com/office/drawing/2014/main" id="{433C7339-6D95-9F8F-6B0F-1BC13BFCF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92"/>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846389-A004-42A3-A607-51793CD3CB97}"/>
              </a:ext>
            </a:extLst>
          </p:cNvPr>
          <p:cNvSpPr txBox="1">
            <a:spLocks/>
          </p:cNvSpPr>
          <p:nvPr/>
        </p:nvSpPr>
        <p:spPr>
          <a:xfrm>
            <a:off x="7884307" y="2342761"/>
            <a:ext cx="3822189"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3600" b="1" i="1" dirty="0">
                <a:solidFill>
                  <a:srgbClr val="002060"/>
                </a:solidFill>
                <a:latin typeface="Arial" panose="020B0604020202020204" pitchFamily="34" charset="0"/>
                <a:ea typeface="+mn-ea"/>
                <a:cs typeface="Arial" panose="020B0604020202020204" pitchFamily="34" charset="0"/>
              </a:rPr>
              <a:t>Balance …</a:t>
            </a:r>
            <a:br>
              <a:rPr lang="en-US" sz="1900" b="1" i="1" dirty="0">
                <a:latin typeface="Arial" panose="020B0604020202020204" pitchFamily="34" charset="0"/>
                <a:ea typeface="+mn-ea"/>
                <a:cs typeface="Arial" panose="020B0604020202020204" pitchFamily="34" charset="0"/>
              </a:rPr>
            </a:br>
            <a:br>
              <a:rPr lang="en-US" sz="1900" b="1" i="1" dirty="0">
                <a:latin typeface="Arial" panose="020B0604020202020204" pitchFamily="34" charset="0"/>
                <a:ea typeface="+mn-ea"/>
                <a:cs typeface="Arial" panose="020B0604020202020204" pitchFamily="34" charset="0"/>
              </a:rPr>
            </a:br>
            <a:r>
              <a:rPr lang="en-US" sz="2400" dirty="0">
                <a:latin typeface="Arial" panose="020B0604020202020204" pitchFamily="34" charset="0"/>
                <a:ea typeface="+mn-ea"/>
                <a:cs typeface="Arial" panose="020B0604020202020204" pitchFamily="34" charset="0"/>
              </a:rPr>
              <a:t>Sensors in each ear</a:t>
            </a:r>
          </a:p>
          <a:p>
            <a:pPr indent="-228600" fontAlgn="auto">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Motion</a:t>
            </a:r>
          </a:p>
          <a:p>
            <a:pPr indent="-228600" fontAlgn="auto">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Balance</a:t>
            </a:r>
          </a:p>
          <a:p>
            <a:pPr indent="-228600" fontAlgn="auto">
              <a:spcAft>
                <a:spcPts val="600"/>
              </a:spcAft>
              <a:buFont typeface="Arial" panose="020B0604020202020204" pitchFamily="34" charset="0"/>
              <a:buChar char="•"/>
            </a:pPr>
            <a:r>
              <a:rPr lang="en-US" sz="2400" dirty="0">
                <a:latin typeface="Arial" panose="020B0604020202020204" pitchFamily="34" charset="0"/>
                <a:ea typeface="+mn-ea"/>
                <a:cs typeface="Arial" panose="020B0604020202020204" pitchFamily="34" charset="0"/>
              </a:rPr>
              <a:t>Stabilize eyes</a:t>
            </a:r>
          </a:p>
          <a:p>
            <a:pPr indent="-228600" fontAlgn="auto">
              <a:spcAft>
                <a:spcPts val="600"/>
              </a:spcAft>
              <a:buFont typeface="Arial" panose="020B0604020202020204" pitchFamily="34" charset="0"/>
              <a:buChar char="•"/>
            </a:pPr>
            <a:endParaRPr lang="en-US" sz="1900" dirty="0">
              <a:latin typeface="Arial" panose="020B0604020202020204" pitchFamily="34" charset="0"/>
              <a:ea typeface="+mn-ea"/>
              <a:cs typeface="Arial" panose="020B0604020202020204" pitchFamily="34" charset="0"/>
            </a:endParaRPr>
          </a:p>
          <a:p>
            <a:pPr fontAlgn="auto">
              <a:spcAft>
                <a:spcPts val="600"/>
              </a:spcAft>
            </a:pPr>
            <a:br>
              <a:rPr lang="en-US" sz="1900" b="1" i="1" dirty="0">
                <a:latin typeface="Arial" panose="020B0604020202020204" pitchFamily="34" charset="0"/>
                <a:ea typeface="+mn-ea"/>
                <a:cs typeface="Arial" panose="020B0604020202020204" pitchFamily="34" charset="0"/>
              </a:rPr>
            </a:br>
            <a:r>
              <a:rPr lang="en-US" sz="1900" dirty="0">
                <a:latin typeface="Arial" panose="020B0604020202020204" pitchFamily="34" charset="0"/>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4043511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86240FB-CDA3-B3A7-20D5-86B020C9D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421"/>
            <a:ext cx="12192000" cy="5561389"/>
          </a:xfrm>
          <a:prstGeom prst="rect">
            <a:avLst/>
          </a:prstGeom>
        </p:spPr>
      </p:pic>
      <p:sp>
        <p:nvSpPr>
          <p:cNvPr id="4" name="Rectangle 3">
            <a:extLst>
              <a:ext uri="{FF2B5EF4-FFF2-40B4-BE49-F238E27FC236}">
                <a16:creationId xmlns:a16="http://schemas.microsoft.com/office/drawing/2014/main" id="{6D3CCEDB-BD45-C08B-7884-942CDA56708C}"/>
              </a:ext>
            </a:extLst>
          </p:cNvPr>
          <p:cNvSpPr/>
          <p:nvPr/>
        </p:nvSpPr>
        <p:spPr>
          <a:xfrm>
            <a:off x="6096000" y="1685109"/>
            <a:ext cx="2120537" cy="2076994"/>
          </a:xfrm>
          <a:prstGeom prst="rect">
            <a:avLst/>
          </a:prstGeom>
          <a:noFill/>
          <a:ln w="76200">
            <a:solidFill>
              <a:srgbClr val="06C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AA0417E-838D-F9E6-9D82-A64D7866F5E0}"/>
              </a:ext>
            </a:extLst>
          </p:cNvPr>
          <p:cNvSpPr/>
          <p:nvPr/>
        </p:nvSpPr>
        <p:spPr>
          <a:xfrm>
            <a:off x="8451669" y="2677885"/>
            <a:ext cx="2717075" cy="1789612"/>
          </a:xfrm>
          <a:prstGeom prst="rect">
            <a:avLst/>
          </a:prstGeom>
          <a:noFill/>
          <a:ln w="76200">
            <a:solidFill>
              <a:srgbClr val="06C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33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ea typeface="ＭＳ Ｐゴシック" pitchFamily="34" charset="-128"/>
              </a:rPr>
              <a:t>Overview	</a:t>
            </a:r>
          </a:p>
        </p:txBody>
      </p:sp>
      <p:sp>
        <p:nvSpPr>
          <p:cNvPr id="6147" name="Content Placeholder 2"/>
          <p:cNvSpPr>
            <a:spLocks noGrp="1"/>
          </p:cNvSpPr>
          <p:nvPr>
            <p:ph idx="1"/>
          </p:nvPr>
        </p:nvSpPr>
        <p:spPr>
          <a:xfrm>
            <a:off x="715986" y="1262466"/>
            <a:ext cx="8737600" cy="4391025"/>
          </a:xfrm>
        </p:spPr>
        <p:txBody>
          <a:bodyPr/>
          <a:lstStyle/>
          <a:p>
            <a:r>
              <a:rPr lang="en-US" dirty="0">
                <a:ea typeface="ＭＳ Ｐゴシック" pitchFamily="34" charset="-128"/>
              </a:rPr>
              <a:t>General Aviation Joint Safety Committee (GAJSC) &amp; FAA Accident Study Findings	</a:t>
            </a:r>
          </a:p>
          <a:p>
            <a:r>
              <a:rPr lang="en-US" dirty="0">
                <a:ea typeface="ＭＳ Ｐゴシック" pitchFamily="34" charset="-128"/>
              </a:rPr>
              <a:t>Human Information Processing</a:t>
            </a:r>
          </a:p>
          <a:p>
            <a:r>
              <a:rPr lang="en-US" dirty="0">
                <a:ea typeface="ＭＳ Ｐゴシック" pitchFamily="34" charset="-128"/>
              </a:rPr>
              <a:t>Illusions</a:t>
            </a:r>
          </a:p>
          <a:p>
            <a:pPr marL="0" indent="0">
              <a:buNone/>
            </a:pPr>
            <a:endParaRPr lang="en-US" dirty="0">
              <a:ea typeface="ＭＳ Ｐゴシック" pitchFamily="34" charset="-128"/>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6421">
            <a:off x="8712550" y="1770669"/>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3" name="Straight Connector 2">
            <a:extLst>
              <a:ext uri="{FF2B5EF4-FFF2-40B4-BE49-F238E27FC236}">
                <a16:creationId xmlns:a16="http://schemas.microsoft.com/office/drawing/2014/main" id="{C294EFEE-9CA7-E182-5F47-3613D4D1B025}"/>
              </a:ext>
            </a:extLst>
          </p:cNvPr>
          <p:cNvCxnSpPr/>
          <p:nvPr/>
        </p:nvCxnSpPr>
        <p:spPr bwMode="auto">
          <a:xfrm flipH="1">
            <a:off x="8366534" y="1493437"/>
            <a:ext cx="753060" cy="3845316"/>
          </a:xfrm>
          <a:prstGeom prst="line">
            <a:avLst/>
          </a:prstGeom>
          <a:noFill/>
          <a:ln w="228600" cap="flat" cmpd="sng" algn="ctr">
            <a:solidFill>
              <a:srgbClr val="05B2B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1F7DE3F3-DD77-29BE-EA96-C7F3185BD18C}"/>
              </a:ext>
            </a:extLst>
          </p:cNvPr>
          <p:cNvSpPr txBox="1"/>
          <p:nvPr/>
        </p:nvSpPr>
        <p:spPr bwMode="auto">
          <a:xfrm>
            <a:off x="145658" y="4855872"/>
            <a:ext cx="6220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spcBef>
                <a:spcPts val="0"/>
              </a:spcBef>
              <a:buNone/>
            </a:pPr>
            <a:r>
              <a:rPr lang="en-US" sz="1600" dirty="0"/>
              <a:t>Compendium of information from:</a:t>
            </a:r>
          </a:p>
          <a:p>
            <a:pPr>
              <a:spcBef>
                <a:spcPts val="0"/>
              </a:spcBef>
              <a:buNone/>
            </a:pPr>
            <a:r>
              <a:rPr lang="en-US" sz="1600" dirty="0"/>
              <a:t>FAASTeam Topic of the Month</a:t>
            </a:r>
          </a:p>
          <a:p>
            <a:pPr marL="0" indent="0">
              <a:spcBef>
                <a:spcPts val="0"/>
              </a:spcBef>
              <a:buNone/>
            </a:pPr>
            <a:r>
              <a:rPr lang="en-US" sz="1600" dirty="0"/>
              <a:t>Stephen Bateman, various </a:t>
            </a:r>
            <a:r>
              <a:rPr lang="en-US" sz="1600" i="1" dirty="0"/>
              <a:t>WINGS</a:t>
            </a:r>
            <a:r>
              <a:rPr lang="en-US" sz="1600" dirty="0"/>
              <a:t> presentations</a:t>
            </a:r>
          </a:p>
        </p:txBody>
      </p:sp>
    </p:spTree>
    <p:custDataLst>
      <p:tags r:id="rId1"/>
    </p:custDataLst>
    <p:extLst>
      <p:ext uri="{BB962C8B-B14F-4D97-AF65-F5344CB8AC3E}">
        <p14:creationId xmlns:p14="http://schemas.microsoft.com/office/powerpoint/2010/main" val="351241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plane flying in the sky&#10;&#10;Description automatically generated with low confidence">
            <a:extLst>
              <a:ext uri="{FF2B5EF4-FFF2-40B4-BE49-F238E27FC236}">
                <a16:creationId xmlns:a16="http://schemas.microsoft.com/office/drawing/2014/main" id="{6D1978FF-4ADB-D21A-9E4E-4915E21C38E0}"/>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6753" b="930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006FA3-3F1A-D38C-40AC-CBAEA3C78362}"/>
              </a:ext>
            </a:extLst>
          </p:cNvPr>
          <p:cNvSpPr txBox="1"/>
          <p:nvPr/>
        </p:nvSpPr>
        <p:spPr>
          <a:xfrm>
            <a:off x="9840074" y="6657945"/>
            <a:ext cx="2351926" cy="200055"/>
          </a:xfrm>
          <a:prstGeom prst="rect">
            <a:avLst/>
          </a:prstGeom>
          <a:solidFill>
            <a:srgbClr val="000000"/>
          </a:solidFill>
        </p:spPr>
        <p:txBody>
          <a:bodyPr wrap="none" rtlCol="0">
            <a:spAutoFit/>
          </a:bodyPr>
          <a:lstStyle/>
          <a:p>
            <a:pPr algn="r"/>
            <a:r>
              <a:rPr lang="en-US" sz="700" dirty="0">
                <a:solidFill>
                  <a:srgbClr val="FFFFFF"/>
                </a:solidFill>
                <a:latin typeface="+mn-lt"/>
                <a:hlinkClick r:id="rId5" tooltip="https://commons.wikimedia.org/wiki/File:Staudacher_S-300_stunt_airplane.JPG">
                  <a:extLst>
                    <a:ext uri="{A12FA001-AC4F-418D-AE19-62706E023703}">
                      <ahyp:hlinkClr xmlns:ahyp="http://schemas.microsoft.com/office/drawing/2018/hyperlinkcolor" val="tx"/>
                    </a:ext>
                  </a:extLst>
                </a:hlinkClick>
              </a:rPr>
              <a:t>This Photo</a:t>
            </a:r>
            <a:r>
              <a:rPr lang="en-US" sz="700" dirty="0">
                <a:solidFill>
                  <a:srgbClr val="FFFFFF"/>
                </a:solidFill>
                <a:latin typeface="+mn-lt"/>
              </a:rPr>
              <a:t> by Unknown Author is licensed under </a:t>
            </a:r>
            <a:r>
              <a:rPr lang="en-US" sz="700" dirty="0">
                <a:solidFill>
                  <a:srgbClr val="FFFFFF"/>
                </a:solidFill>
                <a:latin typeface="+mn-lt"/>
                <a:hlinkClick r:id="rId6"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latin typeface="+mn-lt"/>
            </a:endParaRPr>
          </a:p>
        </p:txBody>
      </p:sp>
      <p:sp>
        <p:nvSpPr>
          <p:cNvPr id="5" name="Title 1">
            <a:extLst>
              <a:ext uri="{FF2B5EF4-FFF2-40B4-BE49-F238E27FC236}">
                <a16:creationId xmlns:a16="http://schemas.microsoft.com/office/drawing/2014/main" id="{1DEC0E3B-7B61-5C36-4889-57FF75BD17DF}"/>
              </a:ext>
            </a:extLst>
          </p:cNvPr>
          <p:cNvSpPr txBox="1">
            <a:spLocks/>
          </p:cNvSpPr>
          <p:nvPr/>
        </p:nvSpPr>
        <p:spPr>
          <a:xfrm>
            <a:off x="571500"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i="1" dirty="0">
                <a:solidFill>
                  <a:srgbClr val="002060"/>
                </a:solidFill>
                <a:latin typeface="Arial" panose="020B0604020202020204" pitchFamily="34" charset="0"/>
                <a:cs typeface="Arial" panose="020B0604020202020204" pitchFamily="34" charset="0"/>
              </a:rPr>
              <a:t>Somatosensory system…</a:t>
            </a:r>
            <a:r>
              <a:rPr lang="en-US" dirty="0"/>
              <a:t>	</a:t>
            </a:r>
          </a:p>
        </p:txBody>
      </p:sp>
      <p:sp>
        <p:nvSpPr>
          <p:cNvPr id="8" name="TextBox 7">
            <a:extLst>
              <a:ext uri="{FF2B5EF4-FFF2-40B4-BE49-F238E27FC236}">
                <a16:creationId xmlns:a16="http://schemas.microsoft.com/office/drawing/2014/main" id="{11D727CA-F66E-4910-792B-73D952B1957B}"/>
              </a:ext>
            </a:extLst>
          </p:cNvPr>
          <p:cNvSpPr txBox="1"/>
          <p:nvPr/>
        </p:nvSpPr>
        <p:spPr>
          <a:xfrm>
            <a:off x="249175" y="1739306"/>
            <a:ext cx="11618976" cy="3379387"/>
          </a:xfrm>
          <a:prstGeom prst="rect">
            <a:avLst/>
          </a:prstGeom>
          <a:solidFill>
            <a:schemeClr val="accent5">
              <a:lumMod val="60000"/>
              <a:lumOff val="40000"/>
            </a:schemeClr>
          </a:solid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400" b="1" i="0" u="none" strike="noStrike" baseline="0" dirty="0">
                <a:latin typeface="Times" panose="02020603050405020304" pitchFamily="18" charset="0"/>
              </a:rPr>
              <a:t>The somatosensory system sends signals from the skin, joints, and muscles to the brain that are interpreted in relation to the Earth’s gravitational pull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400" b="1" i="0" u="none" strike="noStrike" baseline="0" dirty="0">
                <a:latin typeface="Times" panose="02020603050405020304" pitchFamily="18" charset="0"/>
              </a:rPr>
              <a:t>Inputs from each movement update the body’s position to the brain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400" b="1" i="0" u="none" strike="noStrike" baseline="0" dirty="0">
                <a:latin typeface="Times" panose="02020603050405020304" pitchFamily="18" charset="0"/>
              </a:rPr>
              <a:t>Seat of the pants” flying is largely dependent upon these signals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400" b="1" i="0" u="none" strike="noStrike" baseline="0" dirty="0">
                <a:latin typeface="Times" panose="02020603050405020304" pitchFamily="18" charset="0"/>
              </a:rPr>
              <a:t>Used in conjunction with visual and vestibular clues, these sensations can be fairly reliable.  However, the body cannot distinguish between acceleration forces due to gravity and those resulting from maneuvering the aircraft, which can lead to sensory illusions and false impressions of an aircraft’s orientation and movement. </a:t>
            </a:r>
            <a:endParaRPr lang="en-US" b="1" dirty="0"/>
          </a:p>
        </p:txBody>
      </p:sp>
    </p:spTree>
    <p:custDataLst>
      <p:tags r:id="rId1"/>
    </p:custDataLst>
    <p:extLst>
      <p:ext uri="{BB962C8B-B14F-4D97-AF65-F5344CB8AC3E}">
        <p14:creationId xmlns:p14="http://schemas.microsoft.com/office/powerpoint/2010/main" val="390105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7ED8-3234-4681-F17B-B4C88AD9EBF5}"/>
              </a:ext>
            </a:extLst>
          </p:cNvPr>
          <p:cNvSpPr txBox="1">
            <a:spLocks/>
          </p:cNvSpPr>
          <p:nvPr/>
        </p:nvSpPr>
        <p:spPr>
          <a:xfrm>
            <a:off x="234261" y="1147313"/>
            <a:ext cx="5022967" cy="934855"/>
          </a:xfrm>
          <a:prstGeom prst="rect">
            <a:avLst/>
          </a:prstGeom>
        </p:spPr>
        <p:txBody>
          <a:bodyPr vert="horz" lIns="91440" tIns="45720" rIns="91440" bIns="45720" rtlCol="0">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14400" b="1" i="1" dirty="0">
                <a:solidFill>
                  <a:srgbClr val="002060"/>
                </a:solidFill>
                <a:latin typeface="Arial" panose="020B0604020202020204" pitchFamily="34" charset="0"/>
                <a:ea typeface="+mn-ea"/>
                <a:cs typeface="Arial" panose="020B0604020202020204" pitchFamily="34" charset="0"/>
              </a:rPr>
              <a:t>Perceptions …</a:t>
            </a:r>
            <a:br>
              <a:rPr lang="en-US" sz="2000" b="1" i="1" dirty="0">
                <a:latin typeface="Arial" panose="020B0604020202020204" pitchFamily="34" charset="0"/>
                <a:ea typeface="+mn-ea"/>
                <a:cs typeface="Arial" panose="020B0604020202020204" pitchFamily="34" charset="0"/>
              </a:rPr>
            </a:br>
            <a:br>
              <a:rPr lang="en-US" sz="2000" b="1" i="1" dirty="0">
                <a:latin typeface="Arial" panose="020B0604020202020204" pitchFamily="34" charset="0"/>
                <a:ea typeface="+mn-ea"/>
                <a:cs typeface="Arial" panose="020B0604020202020204" pitchFamily="34" charset="0"/>
              </a:rPr>
            </a:br>
            <a:endParaRPr lang="en-US" sz="3800" dirty="0">
              <a:latin typeface="Arial" panose="020B0604020202020204" pitchFamily="34" charset="0"/>
              <a:ea typeface="+mn-ea"/>
              <a:cs typeface="Arial" panose="020B0604020202020204" pitchFamily="34" charset="0"/>
            </a:endParaRPr>
          </a:p>
          <a:p>
            <a:pPr fontAlgn="auto">
              <a:spcAft>
                <a:spcPts val="600"/>
              </a:spcAft>
            </a:pPr>
            <a:br>
              <a:rPr lang="en-US" sz="2800" b="1" i="1" dirty="0">
                <a:latin typeface="Arial" panose="020B0604020202020204" pitchFamily="34" charset="0"/>
                <a:ea typeface="+mn-ea"/>
                <a:cs typeface="Arial" panose="020B0604020202020204" pitchFamily="34" charset="0"/>
              </a:rPr>
            </a:br>
            <a:r>
              <a:rPr lang="en-US" sz="2000" dirty="0">
                <a:latin typeface="+mn-lt"/>
                <a:ea typeface="+mn-ea"/>
                <a:cs typeface="+mn-cs"/>
              </a:rPr>
              <a:t>	</a:t>
            </a:r>
          </a:p>
        </p:txBody>
      </p:sp>
      <p:pic>
        <p:nvPicPr>
          <p:cNvPr id="1026" name="Picture 2">
            <a:extLst>
              <a:ext uri="{FF2B5EF4-FFF2-40B4-BE49-F238E27FC236}">
                <a16:creationId xmlns:a16="http://schemas.microsoft.com/office/drawing/2014/main" id="{5321CBB5-E51D-B1A9-E4BB-E76803842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378" y="2082168"/>
            <a:ext cx="7197633" cy="424025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D40A980-4DC1-56BB-D707-6AE50D324312}"/>
              </a:ext>
            </a:extLst>
          </p:cNvPr>
          <p:cNvSpPr txBox="1">
            <a:spLocks/>
          </p:cNvSpPr>
          <p:nvPr/>
        </p:nvSpPr>
        <p:spPr>
          <a:xfrm>
            <a:off x="343989" y="1967925"/>
            <a:ext cx="3822189" cy="3742762"/>
          </a:xfrm>
          <a:prstGeom prst="rect">
            <a:avLst/>
          </a:prstGeom>
        </p:spPr>
        <p:txBody>
          <a:bodyPr vert="horz" lIns="91440" tIns="45720" rIns="91440" bIns="45720" rtlCol="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3300" dirty="0">
                <a:latin typeface="Arial" panose="020B0604020202020204" pitchFamily="34" charset="0"/>
                <a:ea typeface="+mn-ea"/>
                <a:cs typeface="Arial" panose="020B0604020202020204" pitchFamily="34" charset="0"/>
              </a:rPr>
              <a:t>Influence our decisions and actions</a:t>
            </a:r>
          </a:p>
          <a:p>
            <a:pPr fontAlgn="auto">
              <a:spcAft>
                <a:spcPts val="600"/>
              </a:spcAft>
            </a:pPr>
            <a:endParaRPr lang="en-US" sz="3300" dirty="0">
              <a:latin typeface="Arial" panose="020B0604020202020204" pitchFamily="34" charset="0"/>
              <a:ea typeface="+mn-ea"/>
              <a:cs typeface="Arial" panose="020B0604020202020204" pitchFamily="34" charset="0"/>
            </a:endParaRPr>
          </a:p>
          <a:p>
            <a:pPr fontAlgn="auto">
              <a:spcAft>
                <a:spcPts val="600"/>
              </a:spcAft>
            </a:pPr>
            <a:r>
              <a:rPr lang="en-US" sz="3300" dirty="0">
                <a:latin typeface="Arial" panose="020B0604020202020204" pitchFamily="34" charset="0"/>
                <a:ea typeface="+mn-ea"/>
                <a:cs typeface="Arial" panose="020B0604020202020204" pitchFamily="34" charset="0"/>
              </a:rPr>
              <a:t>Misperceptions and Illusions</a:t>
            </a:r>
          </a:p>
          <a:p>
            <a:pPr marL="457200" indent="-457200" fontAlgn="auto">
              <a:spcAft>
                <a:spcPts val="600"/>
              </a:spcAft>
              <a:buFont typeface="Arial" panose="020B0604020202020204" pitchFamily="34" charset="0"/>
              <a:buChar char="•"/>
            </a:pPr>
            <a:r>
              <a:rPr lang="en-US" sz="3300" dirty="0">
                <a:latin typeface="Arial" panose="020B0604020202020204" pitchFamily="34" charset="0"/>
                <a:ea typeface="+mn-ea"/>
                <a:cs typeface="Arial" panose="020B0604020202020204" pitchFamily="34" charset="0"/>
              </a:rPr>
              <a:t>Identification</a:t>
            </a:r>
          </a:p>
          <a:p>
            <a:pPr marL="457200" indent="-457200" fontAlgn="auto">
              <a:spcAft>
                <a:spcPts val="600"/>
              </a:spcAft>
              <a:buFont typeface="Arial" panose="020B0604020202020204" pitchFamily="34" charset="0"/>
              <a:buChar char="•"/>
            </a:pPr>
            <a:r>
              <a:rPr lang="en-US" sz="3300" dirty="0">
                <a:latin typeface="Arial" panose="020B0604020202020204" pitchFamily="34" charset="0"/>
                <a:ea typeface="+mn-ea"/>
                <a:cs typeface="Arial" panose="020B0604020202020204" pitchFamily="34" charset="0"/>
              </a:rPr>
              <a:t>Compensation</a:t>
            </a:r>
          </a:p>
          <a:p>
            <a:pPr fontAlgn="auto">
              <a:spcAft>
                <a:spcPts val="600"/>
              </a:spcAft>
            </a:pPr>
            <a:endParaRPr lang="en-US" sz="1900" dirty="0">
              <a:latin typeface="Arial" panose="020B0604020202020204" pitchFamily="34" charset="0"/>
              <a:ea typeface="+mn-ea"/>
              <a:cs typeface="Arial" panose="020B0604020202020204" pitchFamily="34" charset="0"/>
            </a:endParaRPr>
          </a:p>
          <a:p>
            <a:pPr fontAlgn="auto">
              <a:spcAft>
                <a:spcPts val="600"/>
              </a:spcAft>
            </a:pPr>
            <a:endParaRPr lang="en-US" sz="1900" dirty="0">
              <a:latin typeface="Arial" panose="020B0604020202020204" pitchFamily="34" charset="0"/>
              <a:ea typeface="+mn-ea"/>
              <a:cs typeface="Arial" panose="020B0604020202020204" pitchFamily="34" charset="0"/>
            </a:endParaRPr>
          </a:p>
          <a:p>
            <a:pPr indent="-228600" fontAlgn="auto">
              <a:spcAft>
                <a:spcPts val="600"/>
              </a:spcAft>
              <a:buFont typeface="Arial" panose="020B0604020202020204" pitchFamily="34" charset="0"/>
              <a:buChar char="•"/>
            </a:pPr>
            <a:endParaRPr lang="en-US" sz="1900" dirty="0">
              <a:latin typeface="Arial" panose="020B0604020202020204" pitchFamily="34" charset="0"/>
              <a:ea typeface="+mn-ea"/>
              <a:cs typeface="Arial" panose="020B0604020202020204" pitchFamily="34" charset="0"/>
            </a:endParaRPr>
          </a:p>
          <a:p>
            <a:pPr fontAlgn="auto">
              <a:spcAft>
                <a:spcPts val="600"/>
              </a:spcAft>
            </a:pPr>
            <a:br>
              <a:rPr lang="en-US" sz="1900" b="1" i="1" dirty="0">
                <a:latin typeface="Arial" panose="020B0604020202020204" pitchFamily="34" charset="0"/>
                <a:ea typeface="+mn-ea"/>
                <a:cs typeface="Arial" panose="020B0604020202020204" pitchFamily="34" charset="0"/>
              </a:rPr>
            </a:br>
            <a:r>
              <a:rPr lang="en-US" sz="1900" dirty="0">
                <a:latin typeface="Arial" panose="020B0604020202020204" pitchFamily="34" charset="0"/>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4045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028935D2-E519-7D62-7167-D2BB39851D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298"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F37ED8-3234-4681-F17B-B4C88AD9EBF5}"/>
              </a:ext>
            </a:extLst>
          </p:cNvPr>
          <p:cNvSpPr txBox="1">
            <a:spLocks/>
          </p:cNvSpPr>
          <p:nvPr/>
        </p:nvSpPr>
        <p:spPr>
          <a:xfrm>
            <a:off x="334556" y="1397671"/>
            <a:ext cx="4270585" cy="4635354"/>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16000" b="1" i="1" dirty="0">
                <a:solidFill>
                  <a:srgbClr val="06CAD4"/>
                </a:solidFill>
                <a:latin typeface="Arial" panose="020B0604020202020204" pitchFamily="34" charset="0"/>
                <a:cs typeface="Arial" panose="020B0604020202020204" pitchFamily="34" charset="0"/>
              </a:rPr>
              <a:t>In Flight …</a:t>
            </a:r>
            <a:br>
              <a:rPr lang="en-US" sz="3000" b="1" i="1" dirty="0">
                <a:solidFill>
                  <a:schemeClr val="bg1"/>
                </a:solidFill>
              </a:rPr>
            </a:br>
            <a:br>
              <a:rPr lang="en-US" sz="3000" b="1" i="1" dirty="0">
                <a:solidFill>
                  <a:schemeClr val="bg1"/>
                </a:solidFill>
              </a:rPr>
            </a:br>
            <a:endParaRPr lang="en-US" b="1" i="1" dirty="0">
              <a:solidFill>
                <a:schemeClr val="bg1"/>
              </a:solidFill>
            </a:endParaRPr>
          </a:p>
          <a:p>
            <a:pPr fontAlgn="auto">
              <a:spcAft>
                <a:spcPts val="600"/>
              </a:spcAft>
            </a:pPr>
            <a:r>
              <a:rPr lang="en-US" sz="9600" b="1" dirty="0">
                <a:solidFill>
                  <a:schemeClr val="bg1"/>
                </a:solidFill>
                <a:latin typeface="Arial" panose="020B0604020202020204" pitchFamily="34" charset="0"/>
                <a:cs typeface="Arial" panose="020B0604020202020204" pitchFamily="34" charset="0"/>
              </a:rPr>
              <a:t>Situational and Spatial Awareness</a:t>
            </a:r>
          </a:p>
          <a:p>
            <a:pPr fontAlgn="auto">
              <a:spcAft>
                <a:spcPts val="600"/>
              </a:spcAft>
            </a:pPr>
            <a:endParaRPr lang="en-US" sz="9600" b="1" dirty="0">
              <a:solidFill>
                <a:schemeClr val="bg1"/>
              </a:solidFill>
              <a:latin typeface="Arial" panose="020B0604020202020204" pitchFamily="34" charset="0"/>
              <a:cs typeface="Arial" panose="020B0604020202020204" pitchFamily="34" charset="0"/>
            </a:endParaRPr>
          </a:p>
          <a:p>
            <a:pPr fontAlgn="auto">
              <a:spcAft>
                <a:spcPts val="600"/>
              </a:spcAft>
            </a:pPr>
            <a:r>
              <a:rPr lang="en-US" sz="9600" b="1" dirty="0">
                <a:solidFill>
                  <a:schemeClr val="bg1"/>
                </a:solidFill>
                <a:latin typeface="Arial" panose="020B0604020202020204" pitchFamily="34" charset="0"/>
                <a:cs typeface="Arial" panose="020B0604020202020204" pitchFamily="34" charset="0"/>
              </a:rPr>
              <a:t>Complications can compromise accurate</a:t>
            </a:r>
          </a:p>
          <a:p>
            <a:pPr fontAlgn="auto">
              <a:spcAft>
                <a:spcPts val="600"/>
              </a:spcAft>
            </a:pPr>
            <a:r>
              <a:rPr lang="en-US" sz="9600" b="1" dirty="0">
                <a:solidFill>
                  <a:schemeClr val="bg1"/>
                </a:solidFill>
                <a:latin typeface="Arial" panose="020B0604020202020204" pitchFamily="34" charset="0"/>
                <a:cs typeface="Arial" panose="020B0604020202020204" pitchFamily="34" charset="0"/>
              </a:rPr>
              <a:t>perception</a:t>
            </a:r>
          </a:p>
          <a:p>
            <a:pPr fontAlgn="auto">
              <a:spcAft>
                <a:spcPts val="600"/>
              </a:spcAft>
            </a:pPr>
            <a:endParaRPr lang="en-US" sz="9600" b="1" dirty="0">
              <a:solidFill>
                <a:schemeClr val="bg1"/>
              </a:solidFill>
              <a:latin typeface="Arial" panose="020B0604020202020204" pitchFamily="34" charset="0"/>
              <a:cs typeface="Arial" panose="020B0604020202020204" pitchFamily="34" charset="0"/>
            </a:endParaRPr>
          </a:p>
          <a:p>
            <a:pPr fontAlgn="auto">
              <a:spcAft>
                <a:spcPts val="600"/>
              </a:spcAft>
            </a:pPr>
            <a:r>
              <a:rPr lang="en-US" sz="9600" b="1" dirty="0">
                <a:solidFill>
                  <a:schemeClr val="bg1"/>
                </a:solidFill>
                <a:latin typeface="Arial" panose="020B0604020202020204" pitchFamily="34" charset="0"/>
                <a:cs typeface="Arial" panose="020B0604020202020204" pitchFamily="34" charset="0"/>
              </a:rPr>
              <a:t>Confirmation / Cross check</a:t>
            </a:r>
          </a:p>
          <a:p>
            <a:pPr fontAlgn="auto">
              <a:spcAft>
                <a:spcPts val="600"/>
              </a:spcAft>
            </a:pPr>
            <a:endParaRPr lang="en-US" sz="9600" b="1" dirty="0">
              <a:solidFill>
                <a:schemeClr val="bg1"/>
              </a:solidFill>
              <a:latin typeface="Arial" panose="020B0604020202020204" pitchFamily="34" charset="0"/>
              <a:cs typeface="Arial" panose="020B0604020202020204" pitchFamily="34" charset="0"/>
            </a:endParaRPr>
          </a:p>
          <a:p>
            <a:pPr fontAlgn="auto">
              <a:spcAft>
                <a:spcPts val="600"/>
              </a:spcAft>
            </a:pPr>
            <a:r>
              <a:rPr lang="en-US" sz="9600" b="1" dirty="0">
                <a:solidFill>
                  <a:schemeClr val="bg1"/>
                </a:solidFill>
                <a:latin typeface="Arial" panose="020B0604020202020204" pitchFamily="34" charset="0"/>
                <a:cs typeface="Arial" panose="020B0604020202020204" pitchFamily="34" charset="0"/>
              </a:rPr>
              <a:t>Human Bias</a:t>
            </a:r>
          </a:p>
          <a:p>
            <a:pPr indent="-228600" fontAlgn="auto">
              <a:spcAft>
                <a:spcPts val="600"/>
              </a:spcAft>
            </a:pPr>
            <a:endParaRPr lang="en-US" sz="3000" dirty="0">
              <a:solidFill>
                <a:schemeClr val="bg1"/>
              </a:solidFill>
            </a:endParaRPr>
          </a:p>
          <a:p>
            <a:pPr fontAlgn="auto">
              <a:spcAft>
                <a:spcPts val="600"/>
              </a:spcAft>
            </a:pPr>
            <a:br>
              <a:rPr lang="en-US" sz="3000" b="1" i="1" dirty="0">
                <a:solidFill>
                  <a:schemeClr val="bg1"/>
                </a:solidFill>
              </a:rPr>
            </a:br>
            <a:r>
              <a:rPr lang="en-US" sz="3000" dirty="0">
                <a:solidFill>
                  <a:schemeClr val="bg1"/>
                </a:solidFill>
              </a:rPr>
              <a:t>	</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1639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9" name="Rectangle 308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CAD3BD46-CA3F-28B3-D063-8A7CE8AEB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793" b="38043"/>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309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376DCE4-D7A7-6742-8C5A-1C0E026752B5}"/>
              </a:ext>
            </a:extLst>
          </p:cNvPr>
          <p:cNvSpPr txBox="1"/>
          <p:nvPr/>
        </p:nvSpPr>
        <p:spPr>
          <a:xfrm>
            <a:off x="321513" y="971400"/>
            <a:ext cx="4773798" cy="3923985"/>
          </a:xfrm>
          <a:prstGeom prst="rect">
            <a:avLst/>
          </a:prstGeom>
        </p:spPr>
        <p:txBody>
          <a:bodyPr vert="horz" lIns="91440" tIns="45720" rIns="91440" bIns="45720" rtlCol="0">
            <a:normAutofit fontScale="92500"/>
          </a:bodyPr>
          <a:lstStyle/>
          <a:p>
            <a:pPr>
              <a:lnSpc>
                <a:spcPct val="90000"/>
              </a:lnSpc>
              <a:buNone/>
            </a:pPr>
            <a:r>
              <a:rPr lang="en-US" sz="3900" b="1" i="0" dirty="0">
                <a:solidFill>
                  <a:srgbClr val="002060"/>
                </a:solidFill>
                <a:effectLst/>
                <a:latin typeface="Arial" panose="020B0604020202020204" pitchFamily="34" charset="0"/>
                <a:cs typeface="Arial" panose="020B0604020202020204" pitchFamily="34" charset="0"/>
              </a:rPr>
              <a:t>Confirmation Bias...</a:t>
            </a:r>
            <a:br>
              <a:rPr lang="en-US" sz="3600" b="1" i="0" dirty="0">
                <a:solidFill>
                  <a:srgbClr val="06CAD4"/>
                </a:solidFill>
                <a:effectLst/>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a:t>
            </a:r>
            <a:r>
              <a:rPr lang="en-US" sz="2800" b="0" i="0" dirty="0">
                <a:effectLst/>
                <a:latin typeface="Arial" panose="020B0604020202020204" pitchFamily="34" charset="0"/>
                <a:cs typeface="Arial" panose="020B0604020202020204" pitchFamily="34" charset="0"/>
              </a:rPr>
              <a:t>he tendency to organize and view information received in such a way as to confirm what we believe to be true</a:t>
            </a:r>
          </a:p>
          <a:p>
            <a:pPr>
              <a:lnSpc>
                <a:spcPct val="90000"/>
              </a:lnSpc>
              <a:buNone/>
            </a:pPr>
            <a:r>
              <a:rPr lang="en-US" sz="2800" dirty="0">
                <a:latin typeface="Arial" panose="020B0604020202020204" pitchFamily="34" charset="0"/>
                <a:cs typeface="Arial" panose="020B0604020202020204" pitchFamily="34" charset="0"/>
              </a:rPr>
              <a:t>Physiological and lifestyle conditions and choices can also compromise information processing</a:t>
            </a:r>
          </a:p>
        </p:txBody>
      </p:sp>
      <p:sp>
        <p:nvSpPr>
          <p:cNvPr id="2" name="TextBox 1">
            <a:extLst>
              <a:ext uri="{FF2B5EF4-FFF2-40B4-BE49-F238E27FC236}">
                <a16:creationId xmlns:a16="http://schemas.microsoft.com/office/drawing/2014/main" id="{C3246CE2-FB76-CBAA-92FA-02057E3995B2}"/>
              </a:ext>
            </a:extLst>
          </p:cNvPr>
          <p:cNvSpPr txBox="1"/>
          <p:nvPr/>
        </p:nvSpPr>
        <p:spPr>
          <a:xfrm>
            <a:off x="710629" y="4895385"/>
            <a:ext cx="4270917" cy="707886"/>
          </a:xfrm>
          <a:prstGeom prst="rect">
            <a:avLst/>
          </a:prstGeom>
          <a:noFill/>
        </p:spPr>
        <p:txBody>
          <a:bodyPr wrap="square" rtlCol="0">
            <a:spAutoFit/>
          </a:bodyPr>
          <a:lstStyle/>
          <a:p>
            <a:pPr>
              <a:buNone/>
            </a:pPr>
            <a:r>
              <a:rPr lang="en-US" sz="2000" i="1" dirty="0"/>
              <a:t>Human Factors for Pilots Module 3:  Human Performance</a:t>
            </a:r>
          </a:p>
        </p:txBody>
      </p:sp>
    </p:spTree>
    <p:custDataLst>
      <p:tags r:id="rId1"/>
    </p:custDataLst>
    <p:extLst>
      <p:ext uri="{BB962C8B-B14F-4D97-AF65-F5344CB8AC3E}">
        <p14:creationId xmlns:p14="http://schemas.microsoft.com/office/powerpoint/2010/main" val="32374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
            <a:extLst>
              <a:ext uri="{FF2B5EF4-FFF2-40B4-BE49-F238E27FC236}">
                <a16:creationId xmlns:a16="http://schemas.microsoft.com/office/drawing/2014/main" id="{68E6E11D-B567-554B-8520-5ACEABAFB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508674"/>
            <a:ext cx="12192000" cy="5840651"/>
          </a:xfrm>
          <a:prstGeom prst="rect">
            <a:avLst/>
          </a:prstGeom>
        </p:spPr>
      </p:pic>
      <p:sp>
        <p:nvSpPr>
          <p:cNvPr id="4" name="Rectangle 3">
            <a:extLst>
              <a:ext uri="{FF2B5EF4-FFF2-40B4-BE49-F238E27FC236}">
                <a16:creationId xmlns:a16="http://schemas.microsoft.com/office/drawing/2014/main" id="{1089B55D-4CF6-2DB8-E751-0E478170681D}"/>
              </a:ext>
            </a:extLst>
          </p:cNvPr>
          <p:cNvSpPr/>
          <p:nvPr/>
        </p:nvSpPr>
        <p:spPr>
          <a:xfrm>
            <a:off x="653143" y="4339771"/>
            <a:ext cx="6937828" cy="14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CD24FDF6-BAB4-5A7B-7FD3-21ACE7531A07}"/>
              </a:ext>
            </a:extLst>
          </p:cNvPr>
          <p:cNvCxnSpPr/>
          <p:nvPr/>
        </p:nvCxnSpPr>
        <p:spPr>
          <a:xfrm>
            <a:off x="1291771" y="1190171"/>
            <a:ext cx="0" cy="3149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0B6259-16FF-7B01-6652-B27E61C302F7}"/>
              </a:ext>
            </a:extLst>
          </p:cNvPr>
          <p:cNvCxnSpPr/>
          <p:nvPr/>
        </p:nvCxnSpPr>
        <p:spPr>
          <a:xfrm>
            <a:off x="4026081" y="1230992"/>
            <a:ext cx="0" cy="3149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ADDBE9-CDDF-69E7-8260-7D04B9C5C219}"/>
              </a:ext>
            </a:extLst>
          </p:cNvPr>
          <p:cNvSpPr/>
          <p:nvPr/>
        </p:nvSpPr>
        <p:spPr>
          <a:xfrm>
            <a:off x="4697006" y="1135178"/>
            <a:ext cx="6937828" cy="300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6EEC2258-CD80-5965-C366-B542C2F3165C}"/>
              </a:ext>
            </a:extLst>
          </p:cNvPr>
          <p:cNvSpPr txBox="1">
            <a:spLocks/>
          </p:cNvSpPr>
          <p:nvPr/>
        </p:nvSpPr>
        <p:spPr>
          <a:xfrm>
            <a:off x="571500"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i="1" dirty="0">
                <a:solidFill>
                  <a:srgbClr val="002060"/>
                </a:solidFill>
                <a:latin typeface="Arial" panose="020B0604020202020204" pitchFamily="34" charset="0"/>
                <a:cs typeface="Arial" panose="020B0604020202020204" pitchFamily="34" charset="0"/>
              </a:rPr>
              <a:t>Visual Illusions</a:t>
            </a:r>
            <a:r>
              <a:rPr lang="en-US" sz="3600" dirty="0">
                <a:solidFill>
                  <a:srgbClr val="002060"/>
                </a:solidFill>
              </a:rPr>
              <a:t>	</a:t>
            </a:r>
          </a:p>
        </p:txBody>
      </p:sp>
    </p:spTree>
    <p:custDataLst>
      <p:tags r:id="rId1"/>
    </p:custDataLst>
    <p:extLst>
      <p:ext uri="{BB962C8B-B14F-4D97-AF65-F5344CB8AC3E}">
        <p14:creationId xmlns:p14="http://schemas.microsoft.com/office/powerpoint/2010/main" val="330480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
            <a:extLst>
              <a:ext uri="{FF2B5EF4-FFF2-40B4-BE49-F238E27FC236}">
                <a16:creationId xmlns:a16="http://schemas.microsoft.com/office/drawing/2014/main" id="{68E6E11D-B567-554B-8520-5ACEABAFB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508674"/>
            <a:ext cx="12192000" cy="5840651"/>
          </a:xfrm>
          <a:prstGeom prst="rect">
            <a:avLst/>
          </a:prstGeom>
        </p:spPr>
      </p:pic>
      <p:sp>
        <p:nvSpPr>
          <p:cNvPr id="4" name="Rectangle 3">
            <a:extLst>
              <a:ext uri="{FF2B5EF4-FFF2-40B4-BE49-F238E27FC236}">
                <a16:creationId xmlns:a16="http://schemas.microsoft.com/office/drawing/2014/main" id="{1089B55D-4CF6-2DB8-E751-0E478170681D}"/>
              </a:ext>
            </a:extLst>
          </p:cNvPr>
          <p:cNvSpPr/>
          <p:nvPr/>
        </p:nvSpPr>
        <p:spPr>
          <a:xfrm>
            <a:off x="653143" y="4339771"/>
            <a:ext cx="6937828" cy="14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659EDAC-96E9-DFDB-E6C2-CEC86B4E77D0}"/>
              </a:ext>
            </a:extLst>
          </p:cNvPr>
          <p:cNvSpPr/>
          <p:nvPr/>
        </p:nvSpPr>
        <p:spPr>
          <a:xfrm>
            <a:off x="7362460" y="1147766"/>
            <a:ext cx="4279409" cy="300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8" name="Straight Connector 7">
            <a:extLst>
              <a:ext uri="{FF2B5EF4-FFF2-40B4-BE49-F238E27FC236}">
                <a16:creationId xmlns:a16="http://schemas.microsoft.com/office/drawing/2014/main" id="{CD24FDF6-BAB4-5A7B-7FD3-21ACE7531A07}"/>
              </a:ext>
            </a:extLst>
          </p:cNvPr>
          <p:cNvCxnSpPr/>
          <p:nvPr/>
        </p:nvCxnSpPr>
        <p:spPr>
          <a:xfrm>
            <a:off x="1291771" y="1190171"/>
            <a:ext cx="0" cy="3149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0B6259-16FF-7B01-6652-B27E61C302F7}"/>
              </a:ext>
            </a:extLst>
          </p:cNvPr>
          <p:cNvCxnSpPr/>
          <p:nvPr/>
        </p:nvCxnSpPr>
        <p:spPr>
          <a:xfrm>
            <a:off x="4026081" y="1230992"/>
            <a:ext cx="0" cy="3149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DDB75EF2-F185-2DB9-320C-E21D1353A371}"/>
              </a:ext>
            </a:extLst>
          </p:cNvPr>
          <p:cNvSpPr txBox="1">
            <a:spLocks/>
          </p:cNvSpPr>
          <p:nvPr/>
        </p:nvSpPr>
        <p:spPr>
          <a:xfrm>
            <a:off x="571500"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i="1" dirty="0">
                <a:solidFill>
                  <a:srgbClr val="002060"/>
                </a:solidFill>
                <a:latin typeface="Arial" panose="020B0604020202020204" pitchFamily="34" charset="0"/>
                <a:cs typeface="Arial" panose="020B0604020202020204" pitchFamily="34" charset="0"/>
              </a:rPr>
              <a:t>Visual Illusions</a:t>
            </a:r>
            <a:r>
              <a:rPr lang="en-US" sz="3600" dirty="0">
                <a:solidFill>
                  <a:srgbClr val="002060"/>
                </a:solidFill>
              </a:rPr>
              <a:t>	</a:t>
            </a:r>
          </a:p>
        </p:txBody>
      </p:sp>
    </p:spTree>
    <p:custDataLst>
      <p:tags r:id="rId1"/>
    </p:custDataLst>
    <p:extLst>
      <p:ext uri="{BB962C8B-B14F-4D97-AF65-F5344CB8AC3E}">
        <p14:creationId xmlns:p14="http://schemas.microsoft.com/office/powerpoint/2010/main" val="3936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
            <a:extLst>
              <a:ext uri="{FF2B5EF4-FFF2-40B4-BE49-F238E27FC236}">
                <a16:creationId xmlns:a16="http://schemas.microsoft.com/office/drawing/2014/main" id="{68E6E11D-B567-554B-8520-5ACEABAFB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508674"/>
            <a:ext cx="12192000" cy="5840651"/>
          </a:xfrm>
          <a:prstGeom prst="rect">
            <a:avLst/>
          </a:prstGeom>
        </p:spPr>
      </p:pic>
      <p:sp>
        <p:nvSpPr>
          <p:cNvPr id="4" name="Rectangle 3">
            <a:extLst>
              <a:ext uri="{FF2B5EF4-FFF2-40B4-BE49-F238E27FC236}">
                <a16:creationId xmlns:a16="http://schemas.microsoft.com/office/drawing/2014/main" id="{1089B55D-4CF6-2DB8-E751-0E478170681D}"/>
              </a:ext>
            </a:extLst>
          </p:cNvPr>
          <p:cNvSpPr/>
          <p:nvPr/>
        </p:nvSpPr>
        <p:spPr>
          <a:xfrm>
            <a:off x="653143" y="4339771"/>
            <a:ext cx="6937828" cy="14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CD24FDF6-BAB4-5A7B-7FD3-21ACE7531A07}"/>
              </a:ext>
            </a:extLst>
          </p:cNvPr>
          <p:cNvCxnSpPr/>
          <p:nvPr/>
        </p:nvCxnSpPr>
        <p:spPr>
          <a:xfrm>
            <a:off x="1291771" y="1190171"/>
            <a:ext cx="0" cy="3149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0B6259-16FF-7B01-6652-B27E61C302F7}"/>
              </a:ext>
            </a:extLst>
          </p:cNvPr>
          <p:cNvCxnSpPr/>
          <p:nvPr/>
        </p:nvCxnSpPr>
        <p:spPr>
          <a:xfrm>
            <a:off x="4026081" y="1230992"/>
            <a:ext cx="0" cy="3149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EB3F031-1648-87C4-035F-E5768A116276}"/>
              </a:ext>
            </a:extLst>
          </p:cNvPr>
          <p:cNvSpPr txBox="1">
            <a:spLocks/>
          </p:cNvSpPr>
          <p:nvPr/>
        </p:nvSpPr>
        <p:spPr>
          <a:xfrm>
            <a:off x="571500"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i="1" dirty="0">
                <a:solidFill>
                  <a:srgbClr val="002060"/>
                </a:solidFill>
                <a:latin typeface="Arial" panose="020B0604020202020204" pitchFamily="34" charset="0"/>
                <a:cs typeface="Arial" panose="020B0604020202020204" pitchFamily="34" charset="0"/>
              </a:rPr>
              <a:t>Visual Illusions</a:t>
            </a:r>
            <a:r>
              <a:rPr lang="en-US" sz="3600" dirty="0">
                <a:solidFill>
                  <a:srgbClr val="002060"/>
                </a:solidFill>
              </a:rPr>
              <a:t>	</a:t>
            </a:r>
          </a:p>
        </p:txBody>
      </p:sp>
    </p:spTree>
    <p:custDataLst>
      <p:tags r:id="rId1"/>
    </p:custDataLst>
    <p:extLst>
      <p:ext uri="{BB962C8B-B14F-4D97-AF65-F5344CB8AC3E}">
        <p14:creationId xmlns:p14="http://schemas.microsoft.com/office/powerpoint/2010/main" val="403776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6D1A69F-2E17-761C-D5F5-1585225DA2CA}"/>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20" r="4763" b="-1"/>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0C4F56-A560-2A9C-F724-B0C7B7A2E782}"/>
              </a:ext>
            </a:extLst>
          </p:cNvPr>
          <p:cNvSpPr txBox="1">
            <a:spLocks/>
          </p:cNvSpPr>
          <p:nvPr/>
        </p:nvSpPr>
        <p:spPr>
          <a:xfrm>
            <a:off x="7631238" y="314658"/>
            <a:ext cx="4076810" cy="1987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3600" b="1" dirty="0">
                <a:solidFill>
                  <a:srgbClr val="002060"/>
                </a:solidFill>
                <a:latin typeface="Arial" panose="020B0604020202020204" pitchFamily="34" charset="0"/>
                <a:cs typeface="Arial" panose="020B0604020202020204" pitchFamily="34" charset="0"/>
              </a:rPr>
              <a:t>Physiological Limitations</a:t>
            </a:r>
            <a:r>
              <a:rPr lang="en-US" sz="3600" dirty="0">
                <a:solidFill>
                  <a:srgbClr val="002060"/>
                </a:solidFill>
              </a:rPr>
              <a:t>	</a:t>
            </a:r>
          </a:p>
        </p:txBody>
      </p:sp>
      <p:sp>
        <p:nvSpPr>
          <p:cNvPr id="4" name="TextBox 3">
            <a:extLst>
              <a:ext uri="{FF2B5EF4-FFF2-40B4-BE49-F238E27FC236}">
                <a16:creationId xmlns:a16="http://schemas.microsoft.com/office/drawing/2014/main" id="{AB64F024-FA66-FDEF-6256-D3FA3ED80650}"/>
              </a:ext>
            </a:extLst>
          </p:cNvPr>
          <p:cNvSpPr txBox="1"/>
          <p:nvPr/>
        </p:nvSpPr>
        <p:spPr>
          <a:xfrm>
            <a:off x="7820526" y="4227124"/>
            <a:ext cx="4704347" cy="2316218"/>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Blind spots can mask traffic</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or terrain</a:t>
            </a:r>
          </a:p>
          <a:p>
            <a:pPr indent="-228600">
              <a:lnSpc>
                <a:spcPct val="9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Color blindness </a:t>
            </a:r>
          </a:p>
          <a:p>
            <a:pPr indent="-228600">
              <a:lnSpc>
                <a:spcPct val="9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Low or high lighting</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conditions</a:t>
            </a:r>
          </a:p>
        </p:txBody>
      </p:sp>
    </p:spTree>
    <p:custDataLst>
      <p:tags r:id="rId1"/>
    </p:custDataLst>
    <p:extLst>
      <p:ext uri="{BB962C8B-B14F-4D97-AF65-F5344CB8AC3E}">
        <p14:creationId xmlns:p14="http://schemas.microsoft.com/office/powerpoint/2010/main" val="9560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984C-CAA4-ED3D-FBB0-A1B33074115C}"/>
              </a:ext>
            </a:extLst>
          </p:cNvPr>
          <p:cNvSpPr txBox="1">
            <a:spLocks/>
          </p:cNvSpPr>
          <p:nvPr/>
        </p:nvSpPr>
        <p:spPr>
          <a:xfrm>
            <a:off x="571500"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Visual Physiological Illusions (Optical </a:t>
            </a:r>
            <a:r>
              <a:rPr lang="en-US" sz="3600" b="1" dirty="0" err="1">
                <a:solidFill>
                  <a:srgbClr val="002060"/>
                </a:solidFill>
                <a:latin typeface="Arial" panose="020B0604020202020204" pitchFamily="34" charset="0"/>
                <a:cs typeface="Arial" panose="020B0604020202020204" pitchFamily="34" charset="0"/>
              </a:rPr>
              <a:t>Illustions</a:t>
            </a:r>
            <a:r>
              <a:rPr lang="en-US" sz="3600" b="1" dirty="0">
                <a:solidFill>
                  <a:srgbClr val="002060"/>
                </a:solidFill>
                <a:latin typeface="Arial" panose="020B0604020202020204" pitchFamily="34" charset="0"/>
                <a:cs typeface="Arial" panose="020B0604020202020204" pitchFamily="34" charset="0"/>
              </a:rPr>
              <a:t>)</a:t>
            </a:r>
            <a:r>
              <a:rPr lang="en-US" sz="3600" dirty="0">
                <a:solidFill>
                  <a:srgbClr val="002060"/>
                </a:solidFill>
              </a:rPr>
              <a:t>	</a:t>
            </a:r>
          </a:p>
        </p:txBody>
      </p:sp>
      <p:sp>
        <p:nvSpPr>
          <p:cNvPr id="4" name="Content Placeholder 2">
            <a:extLst>
              <a:ext uri="{FF2B5EF4-FFF2-40B4-BE49-F238E27FC236}">
                <a16:creationId xmlns:a16="http://schemas.microsoft.com/office/drawing/2014/main" id="{94E740D2-E155-ED41-D3B2-7E3808A603FB}"/>
              </a:ext>
            </a:extLst>
          </p:cNvPr>
          <p:cNvSpPr txBox="1">
            <a:spLocks/>
          </p:cNvSpPr>
          <p:nvPr/>
        </p:nvSpPr>
        <p:spPr>
          <a:xfrm>
            <a:off x="447674" y="762466"/>
            <a:ext cx="11296651" cy="5534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latin typeface="Arial" panose="020B0604020202020204" pitchFamily="34" charset="0"/>
                <a:cs typeface="Arial" panose="020B0604020202020204" pitchFamily="34" charset="0"/>
              </a:rPr>
              <a:t>Autokinesis</a:t>
            </a:r>
          </a:p>
          <a:p>
            <a:pPr lvl="1" fontAlgn="auto">
              <a:spcAft>
                <a:spcPts val="0"/>
              </a:spcAft>
            </a:pPr>
            <a:r>
              <a:rPr lang="en-US" dirty="0"/>
              <a:t>When we stare at a light source against a dark background at night and there are no other visual references around it, we sense that the light source is moving. </a:t>
            </a:r>
            <a:endParaRPr lang="en-US" dirty="0">
              <a:latin typeface="Arial" panose="020B0604020202020204" pitchFamily="34" charset="0"/>
              <a:cs typeface="Arial" panose="020B0604020202020204" pitchFamily="34" charset="0"/>
            </a:endParaRPr>
          </a:p>
          <a:p>
            <a:pPr fontAlgn="auto">
              <a:spcAft>
                <a:spcPts val="0"/>
              </a:spcAft>
            </a:pPr>
            <a:r>
              <a:rPr lang="en-US" dirty="0">
                <a:latin typeface="Arial" panose="020B0604020202020204" pitchFamily="34" charset="0"/>
                <a:cs typeface="Arial" panose="020B0604020202020204" pitchFamily="34" charset="0"/>
              </a:rPr>
              <a:t>Black hole approach</a:t>
            </a:r>
          </a:p>
          <a:p>
            <a:pPr lvl="1" fontAlgn="auto">
              <a:spcAft>
                <a:spcPts val="0"/>
              </a:spcAft>
            </a:pPr>
            <a:r>
              <a:rPr lang="en-US" dirty="0"/>
              <a:t>Approaching an airport over a large, unlit area; it's difficult to estimate your altitude relative to the ground.  This can lead to overshooting, or more dangerously, undershooting the runway</a:t>
            </a:r>
            <a:r>
              <a:rPr lang="en-US" dirty="0">
                <a:latin typeface="Arial" panose="020B0604020202020204" pitchFamily="34" charset="0"/>
                <a:cs typeface="Arial" panose="020B0604020202020204" pitchFamily="34" charset="0"/>
              </a:rPr>
              <a:t>.</a:t>
            </a:r>
          </a:p>
          <a:p>
            <a:pPr fontAlgn="auto">
              <a:spcAft>
                <a:spcPts val="0"/>
              </a:spcAft>
            </a:pPr>
            <a:r>
              <a:rPr lang="en-US" dirty="0">
                <a:latin typeface="Arial" panose="020B0604020202020204" pitchFamily="34" charset="0"/>
                <a:cs typeface="Arial" panose="020B0604020202020204" pitchFamily="34" charset="0"/>
              </a:rPr>
              <a:t>False horizons</a:t>
            </a:r>
          </a:p>
          <a:p>
            <a:pPr lvl="1" fontAlgn="auto">
              <a:spcAft>
                <a:spcPts val="0"/>
              </a:spcAft>
            </a:pPr>
            <a:r>
              <a:rPr lang="en-US" dirty="0"/>
              <a:t>When the natural horizon is not visible, we may reference terrain, clouds, or light instead</a:t>
            </a:r>
            <a:r>
              <a:rPr lang="en-US" dirty="0">
                <a:latin typeface="Arial" panose="020B0604020202020204" pitchFamily="34" charset="0"/>
                <a:cs typeface="Arial" panose="020B0604020202020204" pitchFamily="34" charset="0"/>
              </a:rPr>
              <a:t>.</a:t>
            </a:r>
          </a:p>
          <a:p>
            <a:pPr fontAlgn="auto">
              <a:spcAft>
                <a:spcPts val="0"/>
              </a:spcAft>
            </a:pPr>
            <a:r>
              <a:rPr lang="en-US" dirty="0">
                <a:latin typeface="Arial" panose="020B0604020202020204" pitchFamily="34" charset="0"/>
                <a:cs typeface="Arial" panose="020B0604020202020204" pitchFamily="34" charset="0"/>
              </a:rPr>
              <a:t>Runway lights</a:t>
            </a:r>
          </a:p>
          <a:p>
            <a:pPr lvl="1" fontAlgn="auto">
              <a:spcAft>
                <a:spcPts val="0"/>
              </a:spcAft>
            </a:pPr>
            <a:r>
              <a:rPr lang="en-US" dirty="0"/>
              <a:t>Bright runway lights can cause us to feel we're lower than we actually are.  This can lead to high, unstable approaches. </a:t>
            </a:r>
            <a:r>
              <a:rPr lang="en-US" dirty="0">
                <a:latin typeface="Arial" panose="020B0604020202020204" pitchFamily="34" charset="0"/>
                <a:cs typeface="Arial" panose="020B0604020202020204" pitchFamily="34" charset="0"/>
              </a:rPr>
              <a:t>Transition from IMC to VMC when landing</a:t>
            </a:r>
          </a:p>
        </p:txBody>
      </p:sp>
    </p:spTree>
    <p:custDataLst>
      <p:tags r:id="rId1"/>
    </p:custDataLst>
    <p:extLst>
      <p:ext uri="{BB962C8B-B14F-4D97-AF65-F5344CB8AC3E}">
        <p14:creationId xmlns:p14="http://schemas.microsoft.com/office/powerpoint/2010/main" val="189392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9DD7CE-1971-BED8-104D-3CA72A793FF6}"/>
              </a:ext>
            </a:extLst>
          </p:cNvPr>
          <p:cNvSpPr txBox="1">
            <a:spLocks/>
          </p:cNvSpPr>
          <p:nvPr/>
        </p:nvSpPr>
        <p:spPr>
          <a:xfrm>
            <a:off x="630936" y="639520"/>
            <a:ext cx="3429000" cy="1719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3600" b="1" kern="1200" dirty="0">
                <a:solidFill>
                  <a:srgbClr val="002060"/>
                </a:solidFill>
                <a:latin typeface="+mj-lt"/>
                <a:ea typeface="+mj-ea"/>
                <a:cs typeface="+mj-cs"/>
              </a:rPr>
              <a:t>Runway Width</a:t>
            </a:r>
            <a:r>
              <a:rPr lang="en-US" sz="5400" kern="1200" dirty="0">
                <a:solidFill>
                  <a:schemeClr val="tx1"/>
                </a:solidFill>
                <a:latin typeface="+mj-lt"/>
                <a:ea typeface="+mj-ea"/>
                <a:cs typeface="+mj-cs"/>
              </a:rPr>
              <a:t>	</a:t>
            </a:r>
          </a:p>
        </p:txBody>
      </p:sp>
      <p:sp>
        <p:nvSpPr>
          <p:cNvPr id="308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CDF2D1-1303-041D-5B70-DBCDCF31C3B9}"/>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342900" indent="-342900">
              <a:lnSpc>
                <a:spcPct val="90000"/>
              </a:lnSpc>
            </a:pPr>
            <a:r>
              <a:rPr lang="en-US" sz="2200" b="0" i="0" dirty="0">
                <a:effectLst/>
                <a:latin typeface="+mn-lt"/>
              </a:rPr>
              <a:t>Narrow runways may cause us to sense we are higher than we actually are</a:t>
            </a:r>
          </a:p>
          <a:p>
            <a:pPr marL="342900" indent="-342900">
              <a:lnSpc>
                <a:spcPct val="90000"/>
              </a:lnSpc>
            </a:pPr>
            <a:r>
              <a:rPr lang="en-US" sz="2200" b="0" i="0" dirty="0">
                <a:effectLst/>
                <a:latin typeface="+mn-lt"/>
              </a:rPr>
              <a:t>Wide runways may cause us to sense we are lower than we actually are</a:t>
            </a:r>
            <a:br>
              <a:rPr lang="en-US" sz="2200" b="0" i="0" dirty="0">
                <a:effectLst/>
                <a:latin typeface="+mn-lt"/>
              </a:rPr>
            </a:br>
            <a:br>
              <a:rPr lang="en-US" sz="2200" b="0" i="0" dirty="0">
                <a:effectLst/>
                <a:latin typeface="+mn-lt"/>
              </a:rPr>
            </a:br>
            <a:endParaRPr lang="en-US" sz="2200" dirty="0">
              <a:latin typeface="+mn-lt"/>
            </a:endParaRPr>
          </a:p>
        </p:txBody>
      </p:sp>
      <p:pic>
        <p:nvPicPr>
          <p:cNvPr id="3074" name="Picture 2">
            <a:extLst>
              <a:ext uri="{FF2B5EF4-FFF2-40B4-BE49-F238E27FC236}">
                <a16:creationId xmlns:a16="http://schemas.microsoft.com/office/drawing/2014/main" id="{CDCD41EE-6AC4-557C-86DF-3682ECFC40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788327"/>
            <a:ext cx="6903720" cy="52813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471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0DC5-245B-BCC5-0501-19A91048242F}"/>
              </a:ext>
            </a:extLst>
          </p:cNvPr>
          <p:cNvSpPr txBox="1">
            <a:spLocks/>
          </p:cNvSpPr>
          <p:nvPr/>
        </p:nvSpPr>
        <p:spPr>
          <a:xfrm>
            <a:off x="439298" y="227329"/>
            <a:ext cx="8208944"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fontAlgn="base"/>
            <a:r>
              <a:rPr lang="en-US" sz="3600" b="1" dirty="0">
                <a:solidFill>
                  <a:srgbClr val="002060"/>
                </a:solidFill>
                <a:latin typeface="Arial" panose="020B0604020202020204" pitchFamily="34" charset="0"/>
                <a:cs typeface="Arial" panose="020B0604020202020204" pitchFamily="34" charset="0"/>
              </a:rPr>
              <a:t>Role of the Vestibular System</a:t>
            </a:r>
          </a:p>
        </p:txBody>
      </p:sp>
      <p:pic>
        <p:nvPicPr>
          <p:cNvPr id="1026" name="Picture 2">
            <a:extLst>
              <a:ext uri="{FF2B5EF4-FFF2-40B4-BE49-F238E27FC236}">
                <a16:creationId xmlns:a16="http://schemas.microsoft.com/office/drawing/2014/main" id="{EBED0A97-3E8D-0F1B-C696-9DC45BE9AC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648242" y="840764"/>
            <a:ext cx="3450982" cy="2588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7828C-D48A-A5E9-E8A9-D32FBC29A727}"/>
              </a:ext>
            </a:extLst>
          </p:cNvPr>
          <p:cNvSpPr txBox="1"/>
          <p:nvPr/>
        </p:nvSpPr>
        <p:spPr>
          <a:xfrm>
            <a:off x="196927" y="1204552"/>
            <a:ext cx="7823353" cy="1323439"/>
          </a:xfrm>
          <a:prstGeom prst="rect">
            <a:avLst/>
          </a:prstGeom>
          <a:noFill/>
        </p:spPr>
        <p:txBody>
          <a:bodyPr wrap="square" rtlCol="0">
            <a:spAutoFit/>
          </a:bodyPr>
          <a:lstStyle/>
          <a:p>
            <a:pPr>
              <a:buNone/>
            </a:pPr>
            <a:r>
              <a:rPr lang="en-US" sz="2000" dirty="0"/>
              <a:t>Humans sense position and motion in three-dimensional space through the interaction of a variety of body proprioceptors, including muscles, tendons, joints, vision, touch, pressure, hearing, and the vestibular system</a:t>
            </a:r>
            <a:endParaRPr lang="en-US" b="1" dirty="0"/>
          </a:p>
        </p:txBody>
      </p:sp>
      <p:sp>
        <p:nvSpPr>
          <p:cNvPr id="5" name="TextBox 4">
            <a:extLst>
              <a:ext uri="{FF2B5EF4-FFF2-40B4-BE49-F238E27FC236}">
                <a16:creationId xmlns:a16="http://schemas.microsoft.com/office/drawing/2014/main" id="{FBFE5DCE-0164-E263-6E75-3812FEFEEE05}"/>
              </a:ext>
            </a:extLst>
          </p:cNvPr>
          <p:cNvSpPr txBox="1"/>
          <p:nvPr/>
        </p:nvSpPr>
        <p:spPr>
          <a:xfrm>
            <a:off x="7198606" y="6540350"/>
            <a:ext cx="4993394" cy="276999"/>
          </a:xfrm>
          <a:prstGeom prst="rect">
            <a:avLst/>
          </a:prstGeom>
          <a:noFill/>
        </p:spPr>
        <p:txBody>
          <a:bodyPr wrap="square">
            <a:spAutoFit/>
          </a:bodyPr>
          <a:lstStyle/>
          <a:p>
            <a:r>
              <a:rPr lang="en-US" sz="1200" dirty="0">
                <a:hlinkClick r:id="rId5"/>
              </a:rPr>
              <a:t>https://skybrary.aero/articles/vestibular-system-and-illusions-oghfa-bn</a:t>
            </a:r>
            <a:endParaRPr lang="en-US" sz="1200" dirty="0"/>
          </a:p>
        </p:txBody>
      </p:sp>
      <p:sp>
        <p:nvSpPr>
          <p:cNvPr id="7" name="TextBox 6">
            <a:extLst>
              <a:ext uri="{FF2B5EF4-FFF2-40B4-BE49-F238E27FC236}">
                <a16:creationId xmlns:a16="http://schemas.microsoft.com/office/drawing/2014/main" id="{592B193D-1F68-1643-DD58-83759FC89532}"/>
              </a:ext>
            </a:extLst>
          </p:cNvPr>
          <p:cNvSpPr txBox="1"/>
          <p:nvPr/>
        </p:nvSpPr>
        <p:spPr>
          <a:xfrm>
            <a:off x="196927" y="2723921"/>
            <a:ext cx="8839659" cy="3170099"/>
          </a:xfrm>
          <a:prstGeom prst="rect">
            <a:avLst/>
          </a:prstGeom>
          <a:noFill/>
        </p:spPr>
        <p:txBody>
          <a:bodyPr wrap="square">
            <a:spAutoFit/>
          </a:bodyPr>
          <a:lstStyle/>
          <a:p>
            <a:pPr>
              <a:buNone/>
            </a:pPr>
            <a:r>
              <a:rPr lang="en-US" sz="2000" dirty="0"/>
              <a:t>Feedback from these systems is interpreted by the brain as position and motion data</a:t>
            </a:r>
          </a:p>
          <a:p>
            <a:pPr>
              <a:buNone/>
            </a:pPr>
            <a:r>
              <a:rPr lang="en-US" sz="2000" dirty="0"/>
              <a:t>The vestibular system enables a person to determine body orientation, sense the direction and speed of movement and maintain balance</a:t>
            </a:r>
          </a:p>
          <a:p>
            <a:pPr>
              <a:buNone/>
            </a:pPr>
            <a:r>
              <a:rPr lang="en-US" sz="2000" dirty="0"/>
              <a:t>With limited visual input (common in many flight situations), the vestibular sense becomes important for gathering information. However, the vestibular system is designed to work on the ground in a 1G environment and therefore during some flight maneuvers can provide flight crews with erroneous or disorienting information</a:t>
            </a:r>
          </a:p>
        </p:txBody>
      </p:sp>
    </p:spTree>
    <p:custDataLst>
      <p:tags r:id="rId1"/>
    </p:custDataLst>
    <p:extLst>
      <p:ext uri="{BB962C8B-B14F-4D97-AF65-F5344CB8AC3E}">
        <p14:creationId xmlns:p14="http://schemas.microsoft.com/office/powerpoint/2010/main" val="10349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6AB43C-4AC3-ED6F-3640-DE136C19CEF9}"/>
              </a:ext>
            </a:extLst>
          </p:cNvPr>
          <p:cNvSpPr txBox="1">
            <a:spLocks/>
          </p:cNvSpPr>
          <p:nvPr/>
        </p:nvSpPr>
        <p:spPr>
          <a:xfrm>
            <a:off x="630936" y="639520"/>
            <a:ext cx="3429000" cy="1719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3600" b="1" kern="1200" dirty="0">
                <a:solidFill>
                  <a:srgbClr val="002060"/>
                </a:solidFill>
                <a:latin typeface="+mj-lt"/>
                <a:ea typeface="+mj-ea"/>
                <a:cs typeface="+mj-cs"/>
              </a:rPr>
              <a:t>Runway </a:t>
            </a:r>
            <a:r>
              <a:rPr lang="en-US" sz="3600" b="1" dirty="0">
                <a:solidFill>
                  <a:srgbClr val="002060"/>
                </a:solidFill>
              </a:rPr>
              <a:t>S</a:t>
            </a:r>
            <a:r>
              <a:rPr lang="en-US" sz="3600" b="1" kern="1200" dirty="0">
                <a:solidFill>
                  <a:srgbClr val="002060"/>
                </a:solidFill>
                <a:latin typeface="+mj-lt"/>
                <a:ea typeface="+mj-ea"/>
                <a:cs typeface="+mj-cs"/>
              </a:rPr>
              <a:t>lope</a:t>
            </a:r>
            <a:r>
              <a:rPr lang="en-US" sz="3600" kern="1200" dirty="0">
                <a:solidFill>
                  <a:srgbClr val="002060"/>
                </a:solidFill>
                <a:latin typeface="+mj-lt"/>
                <a:ea typeface="+mj-ea"/>
                <a:cs typeface="+mj-cs"/>
              </a:rPr>
              <a:t>	</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412F7E2-1FC7-DA82-0D18-0B5098200097}"/>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200" b="0" i="0" dirty="0">
                <a:effectLst/>
                <a:latin typeface="+mn-lt"/>
              </a:rPr>
              <a:t>Approaching down-sloping runways we may sense that we are too low.</a:t>
            </a:r>
          </a:p>
          <a:p>
            <a:pPr indent="-228600" fontAlgn="base">
              <a:lnSpc>
                <a:spcPct val="90000"/>
              </a:lnSpc>
              <a:buFont typeface="Arial" panose="020B0604020202020204" pitchFamily="34" charset="0"/>
              <a:buChar char="•"/>
            </a:pPr>
            <a:r>
              <a:rPr lang="en-US" sz="2200" b="0" i="0" dirty="0">
                <a:effectLst/>
                <a:latin typeface="+mn-lt"/>
              </a:rPr>
              <a:t>When approaching runways that slope upwards, we may sense that we are too high.</a:t>
            </a:r>
          </a:p>
        </p:txBody>
      </p:sp>
      <p:pic>
        <p:nvPicPr>
          <p:cNvPr id="3" name="Picture 2">
            <a:extLst>
              <a:ext uri="{FF2B5EF4-FFF2-40B4-BE49-F238E27FC236}">
                <a16:creationId xmlns:a16="http://schemas.microsoft.com/office/drawing/2014/main" id="{4660CB94-9686-8764-216F-EB4B5B0AF2B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94633" y="640080"/>
            <a:ext cx="6823045" cy="55778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0830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5ED3FB00-00A3-D4E5-9D94-CAA2F7E12761}"/>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F74FDB-436E-CFF7-D7EA-A06EA5AFE28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b="1" dirty="0">
                <a:solidFill>
                  <a:srgbClr val="06CAD4"/>
                </a:solidFill>
                <a:latin typeface="Arial" panose="020B0604020202020204" pitchFamily="34" charset="0"/>
                <a:cs typeface="Arial" panose="020B0604020202020204" pitchFamily="34" charset="0"/>
              </a:rPr>
              <a:t>Precipitation</a:t>
            </a:r>
            <a:r>
              <a:rPr lang="en-US" dirty="0">
                <a:solidFill>
                  <a:srgbClr val="FFFFFF"/>
                </a:solidFill>
              </a:rPr>
              <a:t>	</a:t>
            </a:r>
          </a:p>
        </p:txBody>
      </p:sp>
      <p:sp>
        <p:nvSpPr>
          <p:cNvPr id="4" name="TextBox 3">
            <a:extLst>
              <a:ext uri="{FF2B5EF4-FFF2-40B4-BE49-F238E27FC236}">
                <a16:creationId xmlns:a16="http://schemas.microsoft.com/office/drawing/2014/main" id="{E4545216-C51B-F020-18EE-7FB96D6C1820}"/>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fontAlgn="base">
              <a:lnSpc>
                <a:spcPct val="90000"/>
              </a:lnSpc>
              <a:buFont typeface="Arial" panose="020B0604020202020204" pitchFamily="34" charset="0"/>
              <a:buChar char="•"/>
            </a:pPr>
            <a:r>
              <a:rPr lang="en-US" sz="2800" b="1" i="0" dirty="0">
                <a:solidFill>
                  <a:srgbClr val="FFFFFF"/>
                </a:solidFill>
                <a:effectLst/>
                <a:latin typeface="Arial" panose="020B0604020202020204" pitchFamily="34" charset="0"/>
                <a:cs typeface="Arial" panose="020B0604020202020204" pitchFamily="34" charset="0"/>
              </a:rPr>
              <a:t>Rain </a:t>
            </a:r>
          </a:p>
          <a:p>
            <a:pPr indent="-228600" fontAlgn="base">
              <a:lnSpc>
                <a:spcPct val="90000"/>
              </a:lnSpc>
              <a:buFont typeface="Arial" panose="020B0604020202020204" pitchFamily="34" charset="0"/>
              <a:buChar char="•"/>
            </a:pPr>
            <a:r>
              <a:rPr lang="en-US" sz="2800" b="1" i="0" dirty="0">
                <a:solidFill>
                  <a:srgbClr val="FFFFFF"/>
                </a:solidFill>
                <a:effectLst/>
                <a:latin typeface="Arial" panose="020B0604020202020204" pitchFamily="34" charset="0"/>
                <a:cs typeface="Arial" panose="020B0604020202020204" pitchFamily="34" charset="0"/>
              </a:rPr>
              <a:t>Fog and haze</a:t>
            </a:r>
          </a:p>
          <a:p>
            <a:pPr indent="-228600" fontAlgn="base">
              <a:lnSpc>
                <a:spcPct val="90000"/>
              </a:lnSpc>
              <a:buFont typeface="Arial" panose="020B0604020202020204" pitchFamily="34" charset="0"/>
              <a:buChar char="•"/>
            </a:pPr>
            <a:r>
              <a:rPr lang="en-US" sz="2800" b="1" dirty="0">
                <a:solidFill>
                  <a:srgbClr val="FFFFFF"/>
                </a:solidFill>
                <a:latin typeface="Arial" panose="020B0604020202020204" pitchFamily="34" charset="0"/>
                <a:cs typeface="Arial" panose="020B0604020202020204" pitchFamily="34" charset="0"/>
              </a:rPr>
              <a:t>Snow</a:t>
            </a:r>
            <a:r>
              <a:rPr lang="en-US" sz="2800" b="1" i="0" dirty="0">
                <a:solidFill>
                  <a:srgbClr val="FFFFFF"/>
                </a:solidFill>
                <a:effectLst/>
                <a:latin typeface="Arial" panose="020B0604020202020204" pitchFamily="34" charset="0"/>
                <a:cs typeface="Arial" panose="020B0604020202020204" pitchFamily="34" charset="0"/>
              </a:rPr>
              <a:t> </a:t>
            </a:r>
            <a:endParaRPr lang="en-US" sz="2800" b="0" i="0" dirty="0">
              <a:solidFill>
                <a:srgbClr val="FFFFFF"/>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EAFFC4-2DA5-9864-A3EA-5803CAEBF0BE}"/>
              </a:ext>
            </a:extLst>
          </p:cNvPr>
          <p:cNvSpPr txBox="1"/>
          <p:nvPr/>
        </p:nvSpPr>
        <p:spPr>
          <a:xfrm>
            <a:off x="3934327" y="1379568"/>
            <a:ext cx="8121315" cy="4893647"/>
          </a:xfrm>
          <a:prstGeom prst="rect">
            <a:avLst/>
          </a:prstGeom>
          <a:solidFill>
            <a:schemeClr val="accent1">
              <a:lumMod val="40000"/>
              <a:lumOff val="60000"/>
            </a:schemeClr>
          </a:solidFill>
        </p:spPr>
        <p:txBody>
          <a:bodyPr wrap="square">
            <a:spAutoFit/>
          </a:bodyPr>
          <a:lstStyle/>
          <a:p>
            <a:pPr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Rain </a:t>
            </a:r>
            <a:r>
              <a:rPr lang="en-US" b="0" i="0" dirty="0">
                <a:solidFill>
                  <a:srgbClr val="000000"/>
                </a:solidFill>
                <a:effectLst/>
                <a:latin typeface="Arial" panose="020B0604020202020204" pitchFamily="34" charset="0"/>
                <a:cs typeface="Arial" panose="020B0604020202020204" pitchFamily="34" charset="0"/>
              </a:rPr>
              <a:t>can cause approach and runway lights to seem brighter at night, resulting in us feeling we are lower than we should be, and forcing us to overcorrect to a higher-than-normal approach.</a:t>
            </a:r>
          </a:p>
          <a:p>
            <a:pPr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Fog and haze </a:t>
            </a:r>
            <a:r>
              <a:rPr lang="en-US" b="0" i="0" dirty="0">
                <a:solidFill>
                  <a:srgbClr val="000000"/>
                </a:solidFill>
                <a:effectLst/>
                <a:latin typeface="Arial" panose="020B0604020202020204" pitchFamily="34" charset="0"/>
                <a:cs typeface="Arial" panose="020B0604020202020204" pitchFamily="34" charset="0"/>
              </a:rPr>
              <a:t>can make the runway look further away than it is, creating an illusion of being too high. Similarly, fog or rain at the end of the runway can cause the illusion of a higher-than-normal approach, especially after becoming visual from an instrument approach. This can cause pilots to pushforward and ‘duck under’ the approach path.</a:t>
            </a:r>
          </a:p>
          <a:p>
            <a:pPr algn="l" fontAlgn="base">
              <a:buFont typeface="Arial" panose="020B0604020202020204" pitchFamily="34" charset="0"/>
              <a:buNone/>
            </a:pPr>
            <a:r>
              <a:rPr lang="en-US" b="1" dirty="0">
                <a:solidFill>
                  <a:srgbClr val="000000"/>
                </a:solidFill>
                <a:latin typeface="Arial" panose="020B0604020202020204" pitchFamily="34" charset="0"/>
                <a:cs typeface="Arial" panose="020B0604020202020204" pitchFamily="34" charset="0"/>
              </a:rPr>
              <a:t>Snow</a:t>
            </a:r>
            <a:r>
              <a:rPr lang="en-US" dirty="0">
                <a:solidFill>
                  <a:srgbClr val="000000"/>
                </a:solidFill>
                <a:latin typeface="Arial" panose="020B0604020202020204" pitchFamily="34" charset="0"/>
                <a:cs typeface="Arial" panose="020B0604020202020204" pitchFamily="34" charset="0"/>
              </a:rPr>
              <a:t> can cause a stroboscopic sensation</a:t>
            </a:r>
            <a:endParaRPr lang="en-US" b="0" i="0" dirty="0">
              <a:solidFill>
                <a:srgbClr val="000000"/>
              </a:solidFill>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5381301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Savvy Passenger Guide to Airport Lights - AeroSavvy">
            <a:extLst>
              <a:ext uri="{FF2B5EF4-FFF2-40B4-BE49-F238E27FC236}">
                <a16:creationId xmlns:a16="http://schemas.microsoft.com/office/drawing/2014/main" id="{14C8D020-C6E1-8E29-E50B-676FC2FA8E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44" r="10344"/>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EC77EF-64D1-1C7C-4AF2-2EDF30975AF7}"/>
              </a:ext>
            </a:extLst>
          </p:cNvPr>
          <p:cNvSpPr txBox="1">
            <a:spLocks/>
          </p:cNvSpPr>
          <p:nvPr/>
        </p:nvSpPr>
        <p:spPr>
          <a:xfrm>
            <a:off x="343039" y="182879"/>
            <a:ext cx="4556485" cy="15700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000" b="1" dirty="0">
                <a:solidFill>
                  <a:srgbClr val="06CAD4"/>
                </a:solidFill>
                <a:latin typeface="Arial" panose="020B0604020202020204" pitchFamily="34" charset="0"/>
                <a:cs typeface="Arial" panose="020B0604020202020204" pitchFamily="34" charset="0"/>
              </a:rPr>
              <a:t>Overcoming Visual Illusions</a:t>
            </a:r>
            <a:endParaRPr lang="en-US" sz="4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BD72602-0DD5-858D-5D6F-1D1BFCD975D2}"/>
              </a:ext>
            </a:extLst>
          </p:cNvPr>
          <p:cNvSpPr txBox="1"/>
          <p:nvPr/>
        </p:nvSpPr>
        <p:spPr>
          <a:xfrm>
            <a:off x="7717343" y="601849"/>
            <a:ext cx="4355590" cy="3742762"/>
          </a:xfrm>
          <a:prstGeom prst="rect">
            <a:avLst/>
          </a:prstGeom>
        </p:spPr>
        <p:txBody>
          <a:bodyPr vert="horz" lIns="91440" tIns="45720" rIns="91440" bIns="45720" rtlCol="0">
            <a:noAutofit/>
          </a:bodyPr>
          <a:lstStyle/>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Anticipate illusions</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Consult charts, diagrams, and photos</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Check weather reports and forecasts</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Use electronic and visual glide slope indications, instrument approaches and VDPs.</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Maintain night proficiency</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Don’t pursue VFR in deteriorating weather conditions</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Always have an out</a:t>
            </a:r>
          </a:p>
        </p:txBody>
      </p:sp>
    </p:spTree>
    <p:custDataLst>
      <p:tags r:id="rId1"/>
    </p:custDataLst>
    <p:extLst>
      <p:ext uri="{BB962C8B-B14F-4D97-AF65-F5344CB8AC3E}">
        <p14:creationId xmlns:p14="http://schemas.microsoft.com/office/powerpoint/2010/main" val="31762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281E8DF-56BC-C013-2649-DF29705781D5}"/>
              </a:ext>
            </a:extLst>
          </p:cNvPr>
          <p:cNvSpPr txBox="1">
            <a:spLocks/>
          </p:cNvSpPr>
          <p:nvPr/>
        </p:nvSpPr>
        <p:spPr>
          <a:xfrm>
            <a:off x="213686" y="1876926"/>
            <a:ext cx="6196003" cy="3104148"/>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5100" b="1" dirty="0">
                <a:solidFill>
                  <a:srgbClr val="002060"/>
                </a:solidFill>
                <a:latin typeface="Arial" panose="020B0604020202020204" pitchFamily="34" charset="0"/>
                <a:cs typeface="Arial" panose="020B0604020202020204" pitchFamily="34" charset="0"/>
              </a:rPr>
              <a:t>Kinesthetic Illusions</a:t>
            </a:r>
          </a:p>
          <a:p>
            <a:pPr fontAlgn="auto">
              <a:spcAft>
                <a:spcPts val="600"/>
              </a:spcAft>
            </a:pPr>
            <a:endParaRPr lang="en-US" b="1" dirty="0">
              <a:solidFill>
                <a:srgbClr val="06CAD4"/>
              </a:solidFill>
              <a:latin typeface="Arial" panose="020B0604020202020204" pitchFamily="34" charset="0"/>
              <a:cs typeface="Arial" panose="020B0604020202020204" pitchFamily="34" charset="0"/>
            </a:endParaRPr>
          </a:p>
          <a:p>
            <a:pPr marL="571500" indent="-571500" fontAlgn="auto">
              <a:spcAft>
                <a:spcPts val="600"/>
              </a:spcAft>
              <a:buFont typeface="Arial" panose="020B0604020202020204" pitchFamily="34" charset="0"/>
              <a:buChar char="•"/>
            </a:pPr>
            <a:r>
              <a:rPr lang="en-US" sz="3600" b="1" dirty="0">
                <a:latin typeface="Arial" panose="020B0604020202020204" pitchFamily="34" charset="0"/>
                <a:cs typeface="Arial" panose="020B0604020202020204" pitchFamily="34" charset="0"/>
              </a:rPr>
              <a:t>Having to do with movement or sensation, especially within the body</a:t>
            </a:r>
          </a:p>
          <a:p>
            <a:pPr marL="571500" indent="-571500" fontAlgn="auto">
              <a:spcAft>
                <a:spcPts val="600"/>
              </a:spcAft>
              <a:buFont typeface="Arial" panose="020B0604020202020204" pitchFamily="34" charset="0"/>
              <a:buChar char="•"/>
            </a:pPr>
            <a:endParaRPr lang="en-US" sz="3600" b="1" dirty="0">
              <a:latin typeface="Arial" panose="020B0604020202020204" pitchFamily="34" charset="0"/>
              <a:cs typeface="Arial" panose="020B0604020202020204" pitchFamily="34" charset="0"/>
            </a:endParaRPr>
          </a:p>
          <a:p>
            <a:pPr marL="571500" indent="-571500" fontAlgn="auto">
              <a:spcAft>
                <a:spcPts val="600"/>
              </a:spcAft>
              <a:buFont typeface="Arial" panose="020B0604020202020204" pitchFamily="34" charset="0"/>
              <a:buChar char="•"/>
            </a:pPr>
            <a:r>
              <a:rPr lang="en-US" sz="3600" b="1" dirty="0">
                <a:latin typeface="Arial" panose="020B0604020202020204" pitchFamily="34" charset="0"/>
                <a:cs typeface="Arial" panose="020B0604020202020204" pitchFamily="34" charset="0"/>
              </a:rPr>
              <a:t>May lead to Spatial Disorientation!</a:t>
            </a:r>
          </a:p>
          <a:p>
            <a:pPr fontAlgn="auto">
              <a:spcAft>
                <a:spcPts val="600"/>
              </a:spcAft>
            </a:pPr>
            <a:r>
              <a:rPr lang="en-US" dirty="0"/>
              <a:t>	</a:t>
            </a:r>
          </a:p>
        </p:txBody>
      </p:sp>
      <p:pic>
        <p:nvPicPr>
          <p:cNvPr id="3" name="Picture 2" descr="A planet in space&#10;&#10;Description automatically generated with low confidence">
            <a:extLst>
              <a:ext uri="{FF2B5EF4-FFF2-40B4-BE49-F238E27FC236}">
                <a16:creationId xmlns:a16="http://schemas.microsoft.com/office/drawing/2014/main" id="{E0686605-4A25-5520-E160-FFAF5ED8F9F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111" r="1567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ustDataLst>
      <p:tags r:id="rId1"/>
    </p:custDataLst>
    <p:extLst>
      <p:ext uri="{BB962C8B-B14F-4D97-AF65-F5344CB8AC3E}">
        <p14:creationId xmlns:p14="http://schemas.microsoft.com/office/powerpoint/2010/main" val="1688481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7E1E5-9FE7-D901-181F-00AFA3C706C0}"/>
              </a:ext>
            </a:extLst>
          </p:cNvPr>
          <p:cNvSpPr txBox="1"/>
          <p:nvPr/>
        </p:nvSpPr>
        <p:spPr>
          <a:xfrm>
            <a:off x="591553" y="575659"/>
            <a:ext cx="10792326" cy="5416868"/>
          </a:xfrm>
          <a:prstGeom prst="rect">
            <a:avLst/>
          </a:prstGeom>
          <a:noFill/>
        </p:spPr>
        <p:txBody>
          <a:bodyPr wrap="square">
            <a:spAutoFit/>
          </a:bodyPr>
          <a:lstStyle/>
          <a:p>
            <a:pPr>
              <a:buNone/>
            </a:pPr>
            <a:r>
              <a:rPr lang="en-US" sz="3400" b="1" dirty="0">
                <a:solidFill>
                  <a:srgbClr val="002060"/>
                </a:solidFill>
                <a:latin typeface="Arial" panose="020B0604020202020204" pitchFamily="34" charset="0"/>
                <a:ea typeface="+mj-ea"/>
                <a:cs typeface="Arial" panose="020B0604020202020204" pitchFamily="34" charset="0"/>
              </a:rPr>
              <a:t>Kinesthetic Illusions </a:t>
            </a:r>
            <a:r>
              <a:rPr lang="en-US" b="0" i="0" dirty="0">
                <a:solidFill>
                  <a:srgbClr val="000000"/>
                </a:solidFill>
                <a:effectLst/>
                <a:latin typeface="Lato" panose="020F0502020204030203" pitchFamily="34" charset="0"/>
              </a:rPr>
              <a:t>can occur in circumstances under which our somatosensory (whole body) sensors together with vestibular (inner ear) sensors cannot be trusted.  </a:t>
            </a:r>
          </a:p>
          <a:p>
            <a:pPr>
              <a:buNone/>
            </a:pPr>
            <a:r>
              <a:rPr lang="en-US" b="0" i="0" dirty="0">
                <a:solidFill>
                  <a:srgbClr val="000000"/>
                </a:solidFill>
                <a:effectLst/>
                <a:latin typeface="Lato" panose="020F0502020204030203" pitchFamily="34" charset="0"/>
              </a:rPr>
              <a:t>This is particularly true when, as in instrument flight, visual information is ambiguous or unavailable.  </a:t>
            </a:r>
          </a:p>
          <a:p>
            <a:pPr>
              <a:buNone/>
            </a:pPr>
            <a:r>
              <a:rPr lang="en-US" b="0" i="0" dirty="0">
                <a:solidFill>
                  <a:srgbClr val="000000"/>
                </a:solidFill>
                <a:effectLst/>
                <a:latin typeface="Lato" panose="020F0502020204030203" pitchFamily="34" charset="0"/>
              </a:rPr>
              <a:t>Kinesthetic illusions are particularly dangerous as they may lead to Spatial Disorientation.  </a:t>
            </a:r>
          </a:p>
          <a:p>
            <a:pPr>
              <a:buNone/>
            </a:pPr>
            <a:r>
              <a:rPr lang="en-US" b="0" i="0" dirty="0">
                <a:solidFill>
                  <a:srgbClr val="000000"/>
                </a:solidFill>
                <a:effectLst/>
                <a:latin typeface="Lato" panose="020F0502020204030203" pitchFamily="34" charset="0"/>
              </a:rPr>
              <a:t>In extreme cases, pilots may find themselves in the bottom of a </a:t>
            </a:r>
            <a:r>
              <a:rPr lang="en-US" b="0" i="1" dirty="0">
                <a:solidFill>
                  <a:srgbClr val="000000"/>
                </a:solidFill>
                <a:effectLst/>
                <a:latin typeface="Lato" panose="020F0502020204030203" pitchFamily="34" charset="0"/>
              </a:rPr>
              <a:t>sensory vortex </a:t>
            </a:r>
            <a:r>
              <a:rPr lang="en-US" b="0" i="0" dirty="0">
                <a:solidFill>
                  <a:srgbClr val="000000"/>
                </a:solidFill>
                <a:effectLst/>
                <a:latin typeface="Lato" panose="020F0502020204030203" pitchFamily="34" charset="0"/>
              </a:rPr>
              <a:t>where all information processing power is devoted to survival with none left to reason themselves out of their predicament.  </a:t>
            </a:r>
          </a:p>
          <a:p>
            <a:pPr>
              <a:buNone/>
            </a:pPr>
            <a:r>
              <a:rPr lang="en-US" b="0" i="0" dirty="0">
                <a:solidFill>
                  <a:srgbClr val="000000"/>
                </a:solidFill>
                <a:effectLst/>
                <a:latin typeface="Lato" panose="020F0502020204030203" pitchFamily="34" charset="0"/>
              </a:rPr>
              <a:t>This is definitely not a place we want to be</a:t>
            </a:r>
            <a:r>
              <a:rPr lang="en-US" dirty="0">
                <a:solidFill>
                  <a:srgbClr val="000000"/>
                </a:solidFill>
                <a:latin typeface="Lato" panose="020F0502020204030203" pitchFamily="34" charset="0"/>
              </a:rPr>
              <a:t>—</a:t>
            </a:r>
            <a:r>
              <a:rPr lang="en-US" b="0" i="0" dirty="0">
                <a:solidFill>
                  <a:srgbClr val="000000"/>
                </a:solidFill>
                <a:effectLst/>
                <a:latin typeface="Lato" panose="020F0502020204030203" pitchFamily="34" charset="0"/>
              </a:rPr>
              <a:t>where luck alone may determine whether we will live to fly another day</a:t>
            </a:r>
          </a:p>
        </p:txBody>
      </p:sp>
    </p:spTree>
    <p:extLst>
      <p:ext uri="{BB962C8B-B14F-4D97-AF65-F5344CB8AC3E}">
        <p14:creationId xmlns:p14="http://schemas.microsoft.com/office/powerpoint/2010/main" val="4096358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E002DE-5CEC-7E01-B464-0087AEC2BA37}"/>
              </a:ext>
            </a:extLst>
          </p:cNvPr>
          <p:cNvSpPr txBox="1">
            <a:spLocks/>
          </p:cNvSpPr>
          <p:nvPr/>
        </p:nvSpPr>
        <p:spPr>
          <a:xfrm>
            <a:off x="198521" y="2932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Kinesthetic Illusions</a:t>
            </a:r>
            <a:r>
              <a:rPr lang="en-US" dirty="0"/>
              <a:t>	</a:t>
            </a:r>
          </a:p>
        </p:txBody>
      </p:sp>
      <p:sp>
        <p:nvSpPr>
          <p:cNvPr id="8" name="Content Placeholder 2">
            <a:extLst>
              <a:ext uri="{FF2B5EF4-FFF2-40B4-BE49-F238E27FC236}">
                <a16:creationId xmlns:a16="http://schemas.microsoft.com/office/drawing/2014/main" id="{9A0F5026-5819-CBFF-1DA8-6984E16B3DC1}"/>
              </a:ext>
            </a:extLst>
          </p:cNvPr>
          <p:cNvSpPr txBox="1">
            <a:spLocks/>
          </p:cNvSpPr>
          <p:nvPr/>
        </p:nvSpPr>
        <p:spPr>
          <a:xfrm>
            <a:off x="6581273" y="1708484"/>
            <a:ext cx="11879179" cy="4752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7FA34C9B-F7B6-CC33-20F0-00717EC8710F}"/>
              </a:ext>
            </a:extLst>
          </p:cNvPr>
          <p:cNvSpPr>
            <a:spLocks noGrp="1"/>
          </p:cNvSpPr>
          <p:nvPr>
            <p:ph idx="1"/>
          </p:nvPr>
        </p:nvSpPr>
        <p:spPr>
          <a:xfrm>
            <a:off x="256674" y="774449"/>
            <a:ext cx="11678651" cy="5806825"/>
          </a:xfrm>
        </p:spPr>
        <p:txBody>
          <a:bodyPr>
            <a:normAutofit fontScale="92500" lnSpcReduction="10000"/>
          </a:bodyPr>
          <a:lstStyle/>
          <a:p>
            <a:pPr fontAlgn="auto">
              <a:spcAft>
                <a:spcPts val="0"/>
              </a:spcAft>
            </a:pPr>
            <a:r>
              <a:rPr lang="en-US" b="1" dirty="0">
                <a:latin typeface="Arial" panose="020B0604020202020204" pitchFamily="34" charset="0"/>
                <a:cs typeface="Arial" panose="020B0604020202020204" pitchFamily="34" charset="0"/>
              </a:rPr>
              <a:t>The leans</a:t>
            </a:r>
          </a:p>
          <a:p>
            <a:pPr lvl="1" fontAlgn="auto">
              <a:spcAft>
                <a:spcPts val="0"/>
              </a:spcAft>
            </a:pPr>
            <a:r>
              <a:rPr lang="en-US" dirty="0">
                <a:latin typeface="Arial" panose="020B0604020202020204" pitchFamily="34" charset="0"/>
                <a:cs typeface="Arial" panose="020B0604020202020204" pitchFamily="34" charset="0"/>
              </a:rPr>
              <a:t>Turn (bank) then abruptly return to straight and level</a:t>
            </a:r>
          </a:p>
          <a:p>
            <a:pPr lvl="1" fontAlgn="auto">
              <a:spcAft>
                <a:spcPts val="0"/>
              </a:spcAft>
            </a:pPr>
            <a:r>
              <a:rPr lang="en-US" dirty="0">
                <a:latin typeface="Arial" panose="020B0604020202020204" pitchFamily="34" charset="0"/>
                <a:cs typeface="Arial" panose="020B0604020202020204" pitchFamily="34" charset="0"/>
              </a:rPr>
              <a:t>Misperception of banking in other direction so bank or lean in original direction</a:t>
            </a:r>
          </a:p>
          <a:p>
            <a:pPr marL="457200" lvl="1" indent="0" fontAlgn="auto">
              <a:spcAft>
                <a:spcPts val="0"/>
              </a:spcAft>
              <a:buNone/>
            </a:pPr>
            <a:r>
              <a:rPr lang="en-US" b="1" i="1" dirty="0">
                <a:solidFill>
                  <a:srgbClr val="FF0000"/>
                </a:solidFill>
                <a:latin typeface="var(--font-family-body)"/>
              </a:rPr>
              <a:t>To prevent the leans, maintain an effective instrument scan and make standard rate, coordinated turns</a:t>
            </a:r>
            <a:endParaRPr lang="en-US" dirty="0">
              <a:solidFill>
                <a:srgbClr val="FF0000"/>
              </a:solidFill>
              <a:latin typeface="Arial" panose="020B0604020202020204" pitchFamily="34" charset="0"/>
              <a:cs typeface="Arial" panose="020B0604020202020204" pitchFamily="34" charset="0"/>
            </a:endParaRPr>
          </a:p>
          <a:p>
            <a:pPr fontAlgn="auto">
              <a:spcAft>
                <a:spcPts val="0"/>
              </a:spcAft>
            </a:pPr>
            <a:r>
              <a:rPr lang="en-US" b="1" dirty="0">
                <a:latin typeface="Arial" panose="020B0604020202020204" pitchFamily="34" charset="0"/>
                <a:cs typeface="Arial" panose="020B0604020202020204" pitchFamily="34" charset="0"/>
              </a:rPr>
              <a:t>Coriolis Illusions</a:t>
            </a:r>
          </a:p>
          <a:p>
            <a:pPr lvl="1" fontAlgn="auto">
              <a:spcAft>
                <a:spcPts val="0"/>
              </a:spcAft>
            </a:pPr>
            <a:r>
              <a:rPr lang="en-US" dirty="0">
                <a:latin typeface="Arial" panose="020B0604020202020204" pitchFamily="34" charset="0"/>
                <a:cs typeface="Arial" panose="020B0604020202020204" pitchFamily="34" charset="0"/>
              </a:rPr>
              <a:t>Moving head quickly while established in turn.  Feels like movement on a different axis</a:t>
            </a:r>
          </a:p>
          <a:p>
            <a:pPr marL="457200" lvl="1" indent="0" fontAlgn="auto">
              <a:spcAft>
                <a:spcPts val="0"/>
              </a:spcAft>
              <a:buNone/>
            </a:pPr>
            <a:r>
              <a:rPr lang="en-US" b="1" i="1" dirty="0">
                <a:solidFill>
                  <a:srgbClr val="FF0000"/>
                </a:solidFill>
                <a:latin typeface="var(--font-family-body)"/>
              </a:rPr>
              <a:t>Never move your head quickly while flying, especially when you in IMC, visibility is limited, or the natural horizon is obscure.  If you feel as if you are becoming disoriented, focus on the flight instruments and bring the aircraft to straight and level flight</a:t>
            </a:r>
            <a:endParaRPr lang="en-US" dirty="0">
              <a:solidFill>
                <a:srgbClr val="FF0000"/>
              </a:solidFill>
              <a:latin typeface="var(--font-family-body)"/>
            </a:endParaRPr>
          </a:p>
          <a:p>
            <a:pPr fontAlgn="auto">
              <a:spcAft>
                <a:spcPts val="0"/>
              </a:spcAft>
            </a:pPr>
            <a:r>
              <a:rPr lang="en-US" b="1" dirty="0"/>
              <a:t>Spiral Dives (Graveyard Spiral)</a:t>
            </a:r>
          </a:p>
          <a:p>
            <a:pPr lvl="1"/>
            <a:r>
              <a:rPr lang="en-US" dirty="0"/>
              <a:t>When rolling out of an established turn pilots may feel they’re turning in the opposite direction causing them to re-establish a turn in the original direction. Although you are turning, you will fell as if you are in a wings-level descent.  Adding back pressure will tighten the turn and increase the rate of decent</a:t>
            </a:r>
          </a:p>
          <a:p>
            <a:pPr marL="457200" lvl="1" indent="0">
              <a:buNone/>
            </a:pPr>
            <a:r>
              <a:rPr lang="en-US" b="1" i="1" dirty="0">
                <a:solidFill>
                  <a:srgbClr val="FF0000"/>
                </a:solidFill>
                <a:latin typeface="var(--font-family-body)"/>
              </a:rPr>
              <a:t>Quickly self perpetuates—Rely on the flight instruments to level wings and return to a level-flight attitude</a:t>
            </a:r>
          </a:p>
          <a:p>
            <a:endParaRPr lang="en-US" dirty="0"/>
          </a:p>
        </p:txBody>
      </p:sp>
    </p:spTree>
    <p:custDataLst>
      <p:tags r:id="rId1"/>
    </p:custDataLst>
    <p:extLst>
      <p:ext uri="{BB962C8B-B14F-4D97-AF65-F5344CB8AC3E}">
        <p14:creationId xmlns:p14="http://schemas.microsoft.com/office/powerpoint/2010/main" val="3298877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E002DE-5CEC-7E01-B464-0087AEC2BA37}"/>
              </a:ext>
            </a:extLst>
          </p:cNvPr>
          <p:cNvSpPr txBox="1">
            <a:spLocks/>
          </p:cNvSpPr>
          <p:nvPr/>
        </p:nvSpPr>
        <p:spPr>
          <a:xfrm>
            <a:off x="318837" y="104740"/>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Kinesthetic Illusions</a:t>
            </a:r>
            <a:r>
              <a:rPr lang="en-US" dirty="0"/>
              <a:t>	</a:t>
            </a:r>
          </a:p>
        </p:txBody>
      </p:sp>
      <p:sp>
        <p:nvSpPr>
          <p:cNvPr id="8" name="Content Placeholder 2">
            <a:extLst>
              <a:ext uri="{FF2B5EF4-FFF2-40B4-BE49-F238E27FC236}">
                <a16:creationId xmlns:a16="http://schemas.microsoft.com/office/drawing/2014/main" id="{9A0F5026-5819-CBFF-1DA8-6984E16B3DC1}"/>
              </a:ext>
            </a:extLst>
          </p:cNvPr>
          <p:cNvSpPr txBox="1">
            <a:spLocks/>
          </p:cNvSpPr>
          <p:nvPr/>
        </p:nvSpPr>
        <p:spPr>
          <a:xfrm>
            <a:off x="4241131" y="1750845"/>
            <a:ext cx="11296651"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E5812602-3FA8-FDC6-23E1-02FC2157D608}"/>
              </a:ext>
            </a:extLst>
          </p:cNvPr>
          <p:cNvSpPr>
            <a:spLocks noGrp="1"/>
          </p:cNvSpPr>
          <p:nvPr>
            <p:ph idx="1"/>
          </p:nvPr>
        </p:nvSpPr>
        <p:spPr>
          <a:xfrm>
            <a:off x="318836" y="863099"/>
            <a:ext cx="11873163" cy="5790364"/>
          </a:xfrm>
        </p:spPr>
        <p:txBody>
          <a:bodyPr>
            <a:normAutofit/>
          </a:bodyPr>
          <a:lstStyle/>
          <a:p>
            <a:pPr fontAlgn="auto">
              <a:spcAft>
                <a:spcPts val="0"/>
              </a:spcAft>
            </a:pPr>
            <a:r>
              <a:rPr lang="en-US" b="1" dirty="0">
                <a:latin typeface="Arial" panose="020B0604020202020204" pitchFamily="34" charset="0"/>
                <a:cs typeface="Arial" panose="020B0604020202020204" pitchFamily="34" charset="0"/>
              </a:rPr>
              <a:t>Somatogravic Illusions</a:t>
            </a:r>
          </a:p>
          <a:p>
            <a:pPr lvl="1" fontAlgn="auto">
              <a:spcAft>
                <a:spcPts val="0"/>
              </a:spcAft>
            </a:pPr>
            <a:r>
              <a:rPr lang="en-US" dirty="0">
                <a:latin typeface="Arial" panose="020B0604020202020204" pitchFamily="34" charset="0"/>
                <a:cs typeface="Arial" panose="020B0604020202020204" pitchFamily="34" charset="0"/>
              </a:rPr>
              <a:t>Rapid acceleration will feel like pitching up</a:t>
            </a:r>
          </a:p>
          <a:p>
            <a:pPr lvl="1" fontAlgn="auto">
              <a:spcAft>
                <a:spcPts val="0"/>
              </a:spcAft>
            </a:pPr>
            <a:r>
              <a:rPr lang="en-US" dirty="0">
                <a:latin typeface="Arial" panose="020B0604020202020204" pitchFamily="34" charset="0"/>
                <a:cs typeface="Arial" panose="020B0604020202020204" pitchFamily="34" charset="0"/>
              </a:rPr>
              <a:t>Rapid deceleration will feel like pitching down</a:t>
            </a:r>
          </a:p>
          <a:p>
            <a:pPr marL="457200" lvl="1" indent="0" fontAlgn="auto">
              <a:spcAft>
                <a:spcPts val="0"/>
              </a:spcAft>
              <a:buNone/>
            </a:pPr>
            <a:r>
              <a:rPr lang="en-US" b="1" i="1" dirty="0">
                <a:solidFill>
                  <a:srgbClr val="FF0000"/>
                </a:solidFill>
                <a:latin typeface="var(--font-family-body)"/>
              </a:rPr>
              <a:t>Fly on instruments</a:t>
            </a:r>
            <a:endParaRPr lang="en-US" dirty="0">
              <a:latin typeface="Arial" panose="020B0604020202020204" pitchFamily="34" charset="0"/>
              <a:cs typeface="Arial" panose="020B0604020202020204" pitchFamily="34" charset="0"/>
            </a:endParaRPr>
          </a:p>
          <a:p>
            <a:pPr fontAlgn="auto">
              <a:spcAft>
                <a:spcPts val="0"/>
              </a:spcAft>
            </a:pPr>
            <a:r>
              <a:rPr lang="en-US" b="1" dirty="0">
                <a:latin typeface="Arial" panose="020B0604020202020204" pitchFamily="34" charset="0"/>
                <a:cs typeface="Arial" panose="020B0604020202020204" pitchFamily="34" charset="0"/>
              </a:rPr>
              <a:t>Inversion illusions </a:t>
            </a:r>
          </a:p>
          <a:p>
            <a:pPr lvl="1" fontAlgn="auto">
              <a:spcAft>
                <a:spcPts val="0"/>
              </a:spcAft>
            </a:pPr>
            <a:r>
              <a:rPr lang="en-US" dirty="0"/>
              <a:t>Abrupt pitch from climb attitude to level flight will feel like tumbling backwards. </a:t>
            </a:r>
          </a:p>
          <a:p>
            <a:pPr lvl="1" fontAlgn="auto">
              <a:spcAft>
                <a:spcPts val="0"/>
              </a:spcAft>
            </a:pPr>
            <a:r>
              <a:rPr lang="en-US" dirty="0"/>
              <a:t>Forward pressure will increase the illusion intensity.</a:t>
            </a:r>
          </a:p>
          <a:p>
            <a:pPr marL="457200" lvl="1" indent="0" fontAlgn="auto">
              <a:spcAft>
                <a:spcPts val="0"/>
              </a:spcAft>
              <a:buNone/>
            </a:pPr>
            <a:r>
              <a:rPr lang="en-US" b="1" i="1" dirty="0">
                <a:solidFill>
                  <a:srgbClr val="FF0000"/>
                </a:solidFill>
                <a:effectLst/>
                <a:latin typeface="var(--font-family-body)"/>
              </a:rPr>
              <a:t>Slow, steady control inputs are key to preventing Inversion Illusions</a:t>
            </a:r>
            <a:endParaRPr lang="en-US" dirty="0">
              <a:solidFill>
                <a:srgbClr val="FF0000"/>
              </a:solidFill>
              <a:latin typeface="Arial" panose="020B0604020202020204" pitchFamily="34" charset="0"/>
              <a:cs typeface="Arial" panose="020B0604020202020204" pitchFamily="34" charset="0"/>
            </a:endParaRPr>
          </a:p>
          <a:p>
            <a:pPr fontAlgn="auto">
              <a:spcAft>
                <a:spcPts val="0"/>
              </a:spcAft>
            </a:pPr>
            <a:r>
              <a:rPr lang="en-US" b="1" dirty="0">
                <a:latin typeface="Arial" panose="020B0604020202020204" pitchFamily="34" charset="0"/>
                <a:cs typeface="Arial" panose="020B0604020202020204" pitchFamily="34" charset="0"/>
              </a:rPr>
              <a:t>Elevator Illusion</a:t>
            </a:r>
          </a:p>
          <a:p>
            <a:pPr lvl="1" fontAlgn="auto">
              <a:spcAft>
                <a:spcPts val="0"/>
              </a:spcAft>
            </a:pPr>
            <a:r>
              <a:rPr lang="en-US" dirty="0"/>
              <a:t>Can occur when flying in up-and-down drafts resulting in aggressive pitch inputs</a:t>
            </a:r>
          </a:p>
          <a:p>
            <a:pPr marL="457200" lvl="1" indent="0" fontAlgn="auto">
              <a:spcAft>
                <a:spcPts val="0"/>
              </a:spcAft>
              <a:buNone/>
            </a:pPr>
            <a:r>
              <a:rPr lang="en-US" sz="2400" b="1" i="1" dirty="0">
                <a:solidFill>
                  <a:srgbClr val="FF0000"/>
                </a:solidFill>
                <a:latin typeface="var(--font-family-body)"/>
              </a:rPr>
              <a:t>Instrument scan and smooth control inputs are key to coping</a:t>
            </a:r>
            <a:r>
              <a:rPr lang="en-US" b="1" i="1" dirty="0">
                <a:solidFill>
                  <a:srgbClr val="FF0000"/>
                </a:solidFill>
                <a:latin typeface="var(--font-family-body)"/>
              </a:rPr>
              <a:t> </a:t>
            </a:r>
            <a:r>
              <a:rPr lang="en-US" sz="2400" b="1" i="1" dirty="0">
                <a:solidFill>
                  <a:srgbClr val="FF0000"/>
                </a:solidFill>
                <a:latin typeface="var(--font-family-body)"/>
              </a:rPr>
              <a:t>with these illusions.  In extreme cases, where maintaining altitude is impossible, reference the attitude indicator and </a:t>
            </a:r>
            <a:r>
              <a:rPr lang="en-US" b="1" i="1" dirty="0">
                <a:solidFill>
                  <a:srgbClr val="FF0000"/>
                </a:solidFill>
                <a:latin typeface="var(--font-family-body)"/>
              </a:rPr>
              <a:t>m</a:t>
            </a:r>
            <a:r>
              <a:rPr lang="en-US" sz="2400" b="1" i="1" dirty="0">
                <a:solidFill>
                  <a:srgbClr val="FF0000"/>
                </a:solidFill>
                <a:latin typeface="var(--font-family-body)"/>
              </a:rPr>
              <a:t>aintain a wings level attitude</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4059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Spatial Orientation Defines our natural ability to maintain our body  orientation and/or pos- ture in relation to the surrounding">
            <a:extLst>
              <a:ext uri="{FF2B5EF4-FFF2-40B4-BE49-F238E27FC236}">
                <a16:creationId xmlns:a16="http://schemas.microsoft.com/office/drawing/2014/main" id="{17BB6A67-6205-552F-0B8C-0E71877040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 b="-1"/>
          <a:stretch/>
        </p:blipFill>
        <p:spPr bwMode="auto">
          <a:xfrm>
            <a:off x="1335524" y="265937"/>
            <a:ext cx="3946338" cy="29815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 Force trains Coast Guard students in altitude chamber &gt; Air Force &gt;  Article Display">
            <a:extLst>
              <a:ext uri="{FF2B5EF4-FFF2-40B4-BE49-F238E27FC236}">
                <a16:creationId xmlns:a16="http://schemas.microsoft.com/office/drawing/2014/main" id="{C16DBE71-04BA-150C-AFDF-D67C7CCEF1C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598" b="-1"/>
          <a:stretch/>
        </p:blipFill>
        <p:spPr bwMode="auto">
          <a:xfrm>
            <a:off x="6910139" y="265937"/>
            <a:ext cx="4094745" cy="309367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ED80FF8D-0B4C-71A8-5ACD-4482019CC67B}"/>
              </a:ext>
            </a:extLst>
          </p:cNvPr>
          <p:cNvSpPr>
            <a:spLocks noGrp="1"/>
          </p:cNvSpPr>
          <p:nvPr>
            <p:ph idx="1"/>
          </p:nvPr>
        </p:nvSpPr>
        <p:spPr>
          <a:xfrm>
            <a:off x="838200" y="4172687"/>
            <a:ext cx="10515600" cy="2237874"/>
          </a:xfrm>
        </p:spPr>
        <p:txBody>
          <a:bodyPr>
            <a:normAutofit/>
          </a:bodyPr>
          <a:lstStyle/>
          <a:p>
            <a:pPr marL="0" indent="0">
              <a:buNone/>
            </a:pPr>
            <a:r>
              <a:rPr lang="en-US" dirty="0"/>
              <a:t>Vestibular illusions can be accentuated</a:t>
            </a:r>
          </a:p>
          <a:p>
            <a:pPr marL="0" indent="0">
              <a:buNone/>
            </a:pPr>
            <a:r>
              <a:rPr lang="en-US" dirty="0"/>
              <a:t>Maintain a consistent head and body orientation</a:t>
            </a:r>
          </a:p>
          <a:p>
            <a:pPr marL="0" indent="0">
              <a:buNone/>
            </a:pPr>
            <a:r>
              <a:rPr lang="en-US" dirty="0"/>
              <a:t>Moving one’s head can provoke spatial disorientation and vertigo</a:t>
            </a:r>
          </a:p>
          <a:p>
            <a:pPr marL="0" indent="0">
              <a:buNone/>
            </a:pPr>
            <a:r>
              <a:rPr lang="en-US" dirty="0"/>
              <a:t>Participate in disorientation training</a:t>
            </a:r>
          </a:p>
        </p:txBody>
      </p:sp>
    </p:spTree>
    <p:custDataLst>
      <p:tags r:id="rId1"/>
    </p:custDataLst>
    <p:extLst>
      <p:ext uri="{BB962C8B-B14F-4D97-AF65-F5344CB8AC3E}">
        <p14:creationId xmlns:p14="http://schemas.microsoft.com/office/powerpoint/2010/main" val="478407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0F9F-FA2F-C3CA-20EC-D1E822A3800C}"/>
              </a:ext>
            </a:extLst>
          </p:cNvPr>
          <p:cNvSpPr txBox="1">
            <a:spLocks/>
          </p:cNvSpPr>
          <p:nvPr/>
        </p:nvSpPr>
        <p:spPr>
          <a:xfrm>
            <a:off x="447674"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Auditory Misperceptions</a:t>
            </a:r>
            <a:r>
              <a:rPr lang="en-US" sz="3600" dirty="0">
                <a:solidFill>
                  <a:srgbClr val="002060"/>
                </a:solidFill>
              </a:rPr>
              <a:t>	</a:t>
            </a:r>
          </a:p>
        </p:txBody>
      </p:sp>
      <p:pic>
        <p:nvPicPr>
          <p:cNvPr id="4" name="Picture 3" descr="A group of people standing next to a large red object in the snow&#10;&#10;Description automatically generated with medium confidence">
            <a:extLst>
              <a:ext uri="{FF2B5EF4-FFF2-40B4-BE49-F238E27FC236}">
                <a16:creationId xmlns:a16="http://schemas.microsoft.com/office/drawing/2014/main" id="{B55C164B-385C-D6E8-6649-F15E71D6BAC6}"/>
              </a:ext>
            </a:extLst>
          </p:cNvPr>
          <p:cNvPicPr>
            <a:picLocks noChangeAspect="1"/>
          </p:cNvPicPr>
          <p:nvPr/>
        </p:nvPicPr>
        <p:blipFill rotWithShape="1">
          <a:blip r:embed="rId4">
            <a:extLst>
              <a:ext uri="{28A0092B-C50C-407E-A947-70E740481C1C}">
                <a14:useLocalDpi xmlns:a14="http://schemas.microsoft.com/office/drawing/2010/main" val="0"/>
              </a:ext>
            </a:extLst>
          </a:blip>
          <a:srcRect l="10890" r="26888"/>
          <a:stretch/>
        </p:blipFill>
        <p:spPr>
          <a:xfrm>
            <a:off x="7613983" y="923249"/>
            <a:ext cx="4288440" cy="5169102"/>
          </a:xfrm>
          <a:prstGeom prst="rect">
            <a:avLst/>
          </a:prstGeom>
        </p:spPr>
      </p:pic>
      <p:sp>
        <p:nvSpPr>
          <p:cNvPr id="5" name="Content Placeholder 2">
            <a:extLst>
              <a:ext uri="{FF2B5EF4-FFF2-40B4-BE49-F238E27FC236}">
                <a16:creationId xmlns:a16="http://schemas.microsoft.com/office/drawing/2014/main" id="{AFF79CFD-5EB9-00E6-B9FF-950245F25A93}"/>
              </a:ext>
            </a:extLst>
          </p:cNvPr>
          <p:cNvSpPr txBox="1">
            <a:spLocks/>
          </p:cNvSpPr>
          <p:nvPr/>
        </p:nvSpPr>
        <p:spPr>
          <a:xfrm>
            <a:off x="593407" y="923249"/>
            <a:ext cx="7275245"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Unclear transmissions</a:t>
            </a:r>
          </a:p>
          <a:p>
            <a:pPr lvl="1" fontAlgn="auto">
              <a:spcAft>
                <a:spcPts val="0"/>
              </a:spcAft>
            </a:pPr>
            <a:r>
              <a:rPr lang="en-US" dirty="0">
                <a:latin typeface="Arial" panose="020B0604020202020204" pitchFamily="34" charset="0"/>
                <a:cs typeface="Arial" panose="020B0604020202020204" pitchFamily="34" charset="0"/>
              </a:rPr>
              <a:t>Rapid delivery</a:t>
            </a:r>
          </a:p>
          <a:p>
            <a:pPr lvl="1" fontAlgn="auto">
              <a:spcAft>
                <a:spcPts val="0"/>
              </a:spcAft>
            </a:pPr>
            <a:r>
              <a:rPr lang="en-US" dirty="0">
                <a:latin typeface="Arial" panose="020B0604020202020204" pitchFamily="34" charset="0"/>
                <a:cs typeface="Arial" panose="020B0604020202020204" pitchFamily="34" charset="0"/>
              </a:rPr>
              <a:t>Accents</a:t>
            </a:r>
          </a:p>
          <a:p>
            <a:pPr lvl="1" fontAlgn="auto">
              <a:spcAft>
                <a:spcPts val="0"/>
              </a:spcAft>
            </a:pPr>
            <a:r>
              <a:rPr lang="en-US" dirty="0">
                <a:latin typeface="Arial" panose="020B0604020202020204" pitchFamily="34" charset="0"/>
                <a:cs typeface="Arial" panose="020B0604020202020204" pitchFamily="34" charset="0"/>
              </a:rPr>
              <a:t>Ambiguous wording or TMI </a:t>
            </a:r>
            <a:r>
              <a:rPr lang="en-US" sz="1800" dirty="0">
                <a:latin typeface="Arial" panose="020B0604020202020204" pitchFamily="34" charset="0"/>
                <a:cs typeface="Arial" panose="020B0604020202020204" pitchFamily="34" charset="0"/>
              </a:rPr>
              <a:t>(too much information)</a:t>
            </a:r>
          </a:p>
          <a:p>
            <a:pPr fontAlgn="auto">
              <a:spcAft>
                <a:spcPts val="0"/>
              </a:spcAft>
            </a:pPr>
            <a:r>
              <a:rPr lang="en-US" b="1" dirty="0">
                <a:latin typeface="Arial" panose="020B0604020202020204" pitchFamily="34" charset="0"/>
                <a:cs typeface="Arial" panose="020B0604020202020204" pitchFamily="34" charset="0"/>
              </a:rPr>
              <a:t>Unsuitable medium</a:t>
            </a:r>
          </a:p>
          <a:p>
            <a:pPr lvl="1" fontAlgn="auto">
              <a:spcAft>
                <a:spcPts val="0"/>
              </a:spcAft>
            </a:pPr>
            <a:r>
              <a:rPr lang="en-US" dirty="0"/>
              <a:t>Poor reception</a:t>
            </a:r>
          </a:p>
          <a:p>
            <a:pPr lvl="1" fontAlgn="auto">
              <a:spcAft>
                <a:spcPts val="0"/>
              </a:spcAft>
            </a:pPr>
            <a:r>
              <a:rPr lang="en-US" dirty="0"/>
              <a:t>Interference</a:t>
            </a:r>
          </a:p>
          <a:p>
            <a:pPr fontAlgn="auto">
              <a:spcAft>
                <a:spcPts val="0"/>
              </a:spcAft>
            </a:pPr>
            <a:r>
              <a:rPr lang="en-US" b="1" dirty="0">
                <a:latin typeface="Arial" panose="020B0604020202020204" pitchFamily="34" charset="0"/>
                <a:cs typeface="Arial" panose="020B0604020202020204" pitchFamily="34" charset="0"/>
              </a:rPr>
              <a:t>Attention deficit (and confirmation bias)</a:t>
            </a:r>
          </a:p>
          <a:p>
            <a:pPr lvl="1" fontAlgn="auto">
              <a:spcAft>
                <a:spcPts val="0"/>
              </a:spcAft>
            </a:pPr>
            <a:r>
              <a:rPr lang="en-US" dirty="0"/>
              <a:t>Hearing what we expect (want) to hear</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415C1EF-B9C5-9277-75DF-110DF253FD61}"/>
              </a:ext>
            </a:extLst>
          </p:cNvPr>
          <p:cNvSpPr txBox="1"/>
          <p:nvPr/>
        </p:nvSpPr>
        <p:spPr>
          <a:xfrm>
            <a:off x="447674" y="5747343"/>
            <a:ext cx="6358890" cy="954107"/>
          </a:xfrm>
          <a:prstGeom prst="rect">
            <a:avLst/>
          </a:prstGeom>
          <a:noFill/>
        </p:spPr>
        <p:txBody>
          <a:bodyPr wrap="square">
            <a:spAutoFit/>
          </a:bodyPr>
          <a:lstStyle/>
          <a:p>
            <a:pPr>
              <a:buNone/>
            </a:pPr>
            <a:r>
              <a:rPr lang="en-US" sz="2800" b="1" i="1" dirty="0">
                <a:solidFill>
                  <a:srgbClr val="000000"/>
                </a:solidFill>
                <a:effectLst/>
                <a:latin typeface="Arial" panose="020B0604020202020204" pitchFamily="34" charset="0"/>
                <a:cs typeface="Arial" panose="020B0604020202020204" pitchFamily="34" charset="0"/>
              </a:rPr>
              <a:t>For more information see Human Factors Module 4: Communication</a:t>
            </a:r>
            <a:r>
              <a:rPr lang="en-US" b="1" i="1" dirty="0">
                <a:solidFill>
                  <a:srgbClr val="000000"/>
                </a:solidFill>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205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15555-F017-2FFD-E2AF-CC20DD535011}"/>
              </a:ext>
            </a:extLst>
          </p:cNvPr>
          <p:cNvSpPr txBox="1">
            <a:spLocks/>
          </p:cNvSpPr>
          <p:nvPr/>
        </p:nvSpPr>
        <p:spPr>
          <a:xfrm>
            <a:off x="447674" y="15286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Deciding and Acting</a:t>
            </a:r>
            <a:r>
              <a:rPr lang="en-US" sz="3600" dirty="0">
                <a:solidFill>
                  <a:srgbClr val="002060"/>
                </a:solidFill>
              </a:rPr>
              <a:t>	</a:t>
            </a:r>
          </a:p>
        </p:txBody>
      </p:sp>
      <p:pic>
        <p:nvPicPr>
          <p:cNvPr id="6" name="Picture 5">
            <a:extLst>
              <a:ext uri="{FF2B5EF4-FFF2-40B4-BE49-F238E27FC236}">
                <a16:creationId xmlns:a16="http://schemas.microsoft.com/office/drawing/2014/main" id="{C0D9BBE3-07A9-4DA2-3F79-994CE1C161AE}"/>
              </a:ext>
            </a:extLst>
          </p:cNvPr>
          <p:cNvPicPr>
            <a:picLocks noChangeAspect="1"/>
          </p:cNvPicPr>
          <p:nvPr/>
        </p:nvPicPr>
        <p:blipFill>
          <a:blip r:embed="rId4"/>
          <a:stretch>
            <a:fillRect/>
          </a:stretch>
        </p:blipFill>
        <p:spPr>
          <a:xfrm>
            <a:off x="293248" y="1192390"/>
            <a:ext cx="5802752" cy="4741050"/>
          </a:xfrm>
          <a:prstGeom prst="rect">
            <a:avLst/>
          </a:prstGeom>
        </p:spPr>
      </p:pic>
      <p:sp>
        <p:nvSpPr>
          <p:cNvPr id="7" name="Content Placeholder 2">
            <a:extLst>
              <a:ext uri="{FF2B5EF4-FFF2-40B4-BE49-F238E27FC236}">
                <a16:creationId xmlns:a16="http://schemas.microsoft.com/office/drawing/2014/main" id="{8A96CD0C-4DEA-0759-31A9-8C176878B559}"/>
              </a:ext>
            </a:extLst>
          </p:cNvPr>
          <p:cNvSpPr txBox="1">
            <a:spLocks/>
          </p:cNvSpPr>
          <p:nvPr/>
        </p:nvSpPr>
        <p:spPr>
          <a:xfrm>
            <a:off x="7777597" y="1529275"/>
            <a:ext cx="4567872" cy="4281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Gathering Information</a:t>
            </a:r>
          </a:p>
          <a:p>
            <a:pPr fontAlgn="auto">
              <a:spcAft>
                <a:spcPts val="0"/>
              </a:spcAft>
            </a:pPr>
            <a:r>
              <a:rPr lang="en-US" b="1" dirty="0">
                <a:latin typeface="Arial" panose="020B0604020202020204" pitchFamily="34" charset="0"/>
                <a:cs typeface="Arial" panose="020B0604020202020204" pitchFamily="34" charset="0"/>
              </a:rPr>
              <a:t>Deciding </a:t>
            </a:r>
          </a:p>
          <a:p>
            <a:pPr fontAlgn="auto">
              <a:spcAft>
                <a:spcPts val="0"/>
              </a:spcAft>
            </a:pPr>
            <a:r>
              <a:rPr lang="en-US" b="1" dirty="0">
                <a:latin typeface="Arial" panose="020B0604020202020204" pitchFamily="34" charset="0"/>
                <a:cs typeface="Arial" panose="020B0604020202020204" pitchFamily="34" charset="0"/>
              </a:rPr>
              <a:t>Acting</a:t>
            </a:r>
          </a:p>
          <a:p>
            <a:pPr fontAlgn="auto">
              <a:spcAft>
                <a:spcPts val="0"/>
              </a:spcAft>
            </a:pPr>
            <a:endParaRPr lang="en-US" b="1" dirty="0">
              <a:latin typeface="Arial" panose="020B0604020202020204" pitchFamily="34" charset="0"/>
              <a:cs typeface="Arial" panose="020B0604020202020204" pitchFamily="34" charset="0"/>
            </a:endParaRPr>
          </a:p>
          <a:p>
            <a:pPr fontAlgn="auto">
              <a:spcAft>
                <a:spcPts val="0"/>
              </a:spcAft>
            </a:pPr>
            <a:endParaRPr lang="en-US" b="1" dirty="0">
              <a:latin typeface="Arial" panose="020B0604020202020204" pitchFamily="34" charset="0"/>
              <a:cs typeface="Arial" panose="020B0604020202020204" pitchFamily="34" charset="0"/>
            </a:endParaRPr>
          </a:p>
          <a:p>
            <a:pPr fontAlgn="auto">
              <a:spcAft>
                <a:spcPts val="0"/>
              </a:spcAft>
            </a:pPr>
            <a:endParaRPr lang="en-US" b="1" dirty="0">
              <a:latin typeface="Arial" panose="020B0604020202020204" pitchFamily="34" charset="0"/>
              <a:cs typeface="Arial" panose="020B0604020202020204" pitchFamily="34" charset="0"/>
            </a:endParaRPr>
          </a:p>
          <a:p>
            <a:pPr fontAlgn="auto">
              <a:spcAft>
                <a:spcPts val="0"/>
              </a:spcAft>
            </a:pPr>
            <a:endParaRPr lang="en-US" b="1" dirty="0">
              <a:latin typeface="Arial" panose="020B0604020202020204" pitchFamily="34" charset="0"/>
              <a:cs typeface="Arial" panose="020B0604020202020204" pitchFamily="34" charset="0"/>
            </a:endParaRPr>
          </a:p>
          <a:p>
            <a:pPr fontAlgn="auto">
              <a:spcAft>
                <a:spcPts val="0"/>
              </a:spcAft>
            </a:pPr>
            <a:r>
              <a:rPr lang="en-US" b="1" dirty="0">
                <a:latin typeface="Arial" panose="020B0604020202020204" pitchFamily="34" charset="0"/>
                <a:cs typeface="Arial" panose="020B0604020202020204" pitchFamily="34" charset="0"/>
              </a:rPr>
              <a:t>Monitoring</a:t>
            </a:r>
          </a:p>
        </p:txBody>
      </p:sp>
      <p:sp>
        <p:nvSpPr>
          <p:cNvPr id="10" name="Arrow: Right 9">
            <a:extLst>
              <a:ext uri="{FF2B5EF4-FFF2-40B4-BE49-F238E27FC236}">
                <a16:creationId xmlns:a16="http://schemas.microsoft.com/office/drawing/2014/main" id="{43637D40-23F6-BDEA-F49B-182A0E837A0A}"/>
              </a:ext>
            </a:extLst>
          </p:cNvPr>
          <p:cNvSpPr/>
          <p:nvPr/>
        </p:nvSpPr>
        <p:spPr>
          <a:xfrm rot="16200000">
            <a:off x="5419857" y="3434644"/>
            <a:ext cx="3764619" cy="314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10342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Humans and Information</a:t>
            </a:r>
          </a:p>
        </p:txBody>
      </p:sp>
      <p:sp>
        <p:nvSpPr>
          <p:cNvPr id="7" name="Content Placeholder 2"/>
          <p:cNvSpPr>
            <a:spLocks noGrp="1"/>
          </p:cNvSpPr>
          <p:nvPr>
            <p:ph idx="1"/>
          </p:nvPr>
        </p:nvSpPr>
        <p:spPr>
          <a:xfrm>
            <a:off x="268515" y="1116241"/>
            <a:ext cx="10733617" cy="4391025"/>
          </a:xfrm>
        </p:spPr>
        <p:txBody>
          <a:bodyPr/>
          <a:lstStyle/>
          <a:p>
            <a:r>
              <a:rPr lang="en-US" dirty="0"/>
              <a:t>Sensing</a:t>
            </a:r>
          </a:p>
          <a:p>
            <a:pPr lvl="1"/>
            <a:r>
              <a:rPr lang="en-US" dirty="0"/>
              <a:t>Gathering information thorough our senses</a:t>
            </a:r>
          </a:p>
          <a:p>
            <a:r>
              <a:rPr lang="en-US" dirty="0"/>
              <a:t>Perceiving</a:t>
            </a:r>
          </a:p>
          <a:p>
            <a:pPr lvl="1"/>
            <a:r>
              <a:rPr lang="en-US" dirty="0"/>
              <a:t>Giving meaning to the sensory inputs</a:t>
            </a:r>
          </a:p>
          <a:p>
            <a:r>
              <a:rPr lang="en-US" dirty="0"/>
              <a:t>Deciding</a:t>
            </a:r>
          </a:p>
          <a:p>
            <a:pPr lvl="1"/>
            <a:r>
              <a:rPr lang="en-US" dirty="0"/>
              <a:t>Determining what action to take</a:t>
            </a:r>
          </a:p>
          <a:p>
            <a:pPr lvl="1"/>
            <a:r>
              <a:rPr lang="en-US" dirty="0"/>
              <a:t>Recall or work it out</a:t>
            </a:r>
          </a:p>
          <a:p>
            <a:r>
              <a:rPr lang="en-US" dirty="0"/>
              <a:t>Acting</a:t>
            </a:r>
          </a:p>
          <a:p>
            <a:pPr lvl="1"/>
            <a:r>
              <a:rPr lang="en-US" dirty="0"/>
              <a:t>Doing something about it</a:t>
            </a:r>
          </a:p>
        </p:txBody>
      </p:sp>
      <p:pic>
        <p:nvPicPr>
          <p:cNvPr id="8" name="Picture 2">
            <a:extLst>
              <a:ext uri="{FF2B5EF4-FFF2-40B4-BE49-F238E27FC236}">
                <a16:creationId xmlns:a16="http://schemas.microsoft.com/office/drawing/2014/main" id="{8885A6E7-D8EF-69C1-6519-0249F7EDDD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0302" y="1787342"/>
            <a:ext cx="3839547" cy="2879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109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15555-F017-2FFD-E2AF-CC20DD535011}"/>
              </a:ext>
            </a:extLst>
          </p:cNvPr>
          <p:cNvSpPr txBox="1">
            <a:spLocks/>
          </p:cNvSpPr>
          <p:nvPr/>
        </p:nvSpPr>
        <p:spPr>
          <a:xfrm>
            <a:off x="447674" y="30735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Three More Things</a:t>
            </a:r>
            <a:r>
              <a:rPr lang="en-US" sz="3600" dirty="0">
                <a:solidFill>
                  <a:srgbClr val="002060"/>
                </a:solidFill>
              </a:rPr>
              <a:t>	</a:t>
            </a:r>
          </a:p>
        </p:txBody>
      </p:sp>
      <p:sp>
        <p:nvSpPr>
          <p:cNvPr id="7" name="Content Placeholder 2">
            <a:extLst>
              <a:ext uri="{FF2B5EF4-FFF2-40B4-BE49-F238E27FC236}">
                <a16:creationId xmlns:a16="http://schemas.microsoft.com/office/drawing/2014/main" id="{8A96CD0C-4DEA-0759-31A9-8C176878B559}"/>
              </a:ext>
            </a:extLst>
          </p:cNvPr>
          <p:cNvSpPr txBox="1">
            <a:spLocks/>
          </p:cNvSpPr>
          <p:nvPr/>
        </p:nvSpPr>
        <p:spPr>
          <a:xfrm>
            <a:off x="776288" y="1428099"/>
            <a:ext cx="4567872"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Vigilance</a:t>
            </a:r>
          </a:p>
          <a:p>
            <a:pPr fontAlgn="auto">
              <a:spcAft>
                <a:spcPts val="0"/>
              </a:spcAft>
            </a:pPr>
            <a:r>
              <a:rPr lang="en-US" b="1" dirty="0">
                <a:latin typeface="Arial" panose="020B0604020202020204" pitchFamily="34" charset="0"/>
                <a:cs typeface="Arial" panose="020B0604020202020204" pitchFamily="34" charset="0"/>
              </a:rPr>
              <a:t>Attention</a:t>
            </a:r>
          </a:p>
          <a:p>
            <a:pPr fontAlgn="auto">
              <a:spcAft>
                <a:spcPts val="0"/>
              </a:spcAft>
            </a:pPr>
            <a:r>
              <a:rPr lang="en-US" b="1" dirty="0">
                <a:latin typeface="Arial" panose="020B0604020202020204" pitchFamily="34" charset="0"/>
                <a:cs typeface="Arial" panose="020B0604020202020204" pitchFamily="34" charset="0"/>
              </a:rPr>
              <a:t>Distraction</a:t>
            </a:r>
          </a:p>
        </p:txBody>
      </p:sp>
      <p:pic>
        <p:nvPicPr>
          <p:cNvPr id="3" name="Picture 2">
            <a:extLst>
              <a:ext uri="{FF2B5EF4-FFF2-40B4-BE49-F238E27FC236}">
                <a16:creationId xmlns:a16="http://schemas.microsoft.com/office/drawing/2014/main" id="{68D09C3F-F386-D014-EBEB-5A0413555064}"/>
              </a:ext>
            </a:extLst>
          </p:cNvPr>
          <p:cNvPicPr>
            <a:picLocks noChangeAspect="1"/>
          </p:cNvPicPr>
          <p:nvPr/>
        </p:nvPicPr>
        <p:blipFill rotWithShape="1">
          <a:blip r:embed="rId4"/>
          <a:srcRect l="9284" r="2431"/>
          <a:stretch/>
        </p:blipFill>
        <p:spPr>
          <a:xfrm>
            <a:off x="5767387" y="1428099"/>
            <a:ext cx="5648325" cy="4780248"/>
          </a:xfrm>
          <a:prstGeom prst="rect">
            <a:avLst/>
          </a:prstGeom>
        </p:spPr>
      </p:pic>
    </p:spTree>
    <p:custDataLst>
      <p:tags r:id="rId1"/>
    </p:custDataLst>
    <p:extLst>
      <p:ext uri="{BB962C8B-B14F-4D97-AF65-F5344CB8AC3E}">
        <p14:creationId xmlns:p14="http://schemas.microsoft.com/office/powerpoint/2010/main" val="36156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15555-F017-2FFD-E2AF-CC20DD535011}"/>
              </a:ext>
            </a:extLst>
          </p:cNvPr>
          <p:cNvSpPr txBox="1">
            <a:spLocks/>
          </p:cNvSpPr>
          <p:nvPr/>
        </p:nvSpPr>
        <p:spPr>
          <a:xfrm>
            <a:off x="447674" y="30735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Three More Things</a:t>
            </a:r>
            <a:r>
              <a:rPr lang="en-US" sz="3600" dirty="0">
                <a:solidFill>
                  <a:srgbClr val="002060"/>
                </a:solidFill>
              </a:rPr>
              <a:t>	</a:t>
            </a:r>
          </a:p>
        </p:txBody>
      </p:sp>
      <p:sp>
        <p:nvSpPr>
          <p:cNvPr id="5" name="Content Placeholder 4">
            <a:extLst>
              <a:ext uri="{FF2B5EF4-FFF2-40B4-BE49-F238E27FC236}">
                <a16:creationId xmlns:a16="http://schemas.microsoft.com/office/drawing/2014/main" id="{8F805BCD-2E74-E8B8-F7A2-B153516B4D11}"/>
              </a:ext>
            </a:extLst>
          </p:cNvPr>
          <p:cNvSpPr>
            <a:spLocks noGrp="1"/>
          </p:cNvSpPr>
          <p:nvPr>
            <p:ph idx="1"/>
          </p:nvPr>
        </p:nvSpPr>
        <p:spPr>
          <a:xfrm>
            <a:off x="124326" y="2197500"/>
            <a:ext cx="12067674" cy="2723416"/>
          </a:xfrm>
        </p:spPr>
        <p:txBody>
          <a:bodyPr/>
          <a:lstStyle/>
          <a:p>
            <a:pPr fontAlgn="auto">
              <a:spcAft>
                <a:spcPts val="0"/>
              </a:spcAft>
            </a:pPr>
            <a:r>
              <a:rPr lang="en-US" b="1" dirty="0">
                <a:latin typeface="Arial" panose="020B0604020202020204" pitchFamily="34" charset="0"/>
                <a:cs typeface="Arial" panose="020B0604020202020204" pitchFamily="34" charset="0"/>
              </a:rPr>
              <a:t>Vigilance</a:t>
            </a:r>
          </a:p>
          <a:p>
            <a:pPr lvl="1"/>
            <a:r>
              <a:rPr lang="en-US" sz="2000" dirty="0"/>
              <a:t>Vigilance </a:t>
            </a:r>
            <a:r>
              <a:rPr lang="en-US" sz="2000" b="0" i="0" dirty="0">
                <a:solidFill>
                  <a:srgbClr val="000000"/>
                </a:solidFill>
                <a:effectLst/>
                <a:latin typeface="Lato" panose="020F0502020204030203" pitchFamily="34" charset="0"/>
              </a:rPr>
              <a:t>refers to our state of awareness to external stimuli and readiness to react to a wide range of inputs.  </a:t>
            </a:r>
          </a:p>
          <a:p>
            <a:pPr lvl="1"/>
            <a:r>
              <a:rPr lang="en-US" sz="2000" b="0" i="0" dirty="0">
                <a:solidFill>
                  <a:srgbClr val="000000"/>
                </a:solidFill>
                <a:effectLst/>
                <a:latin typeface="Lato" panose="020F0502020204030203" pitchFamily="34" charset="0"/>
              </a:rPr>
              <a:t>We can adjust the intensity of our vigilance, but it will be reduced by long periods of low stimulus, boredom, fatigue, and stress.   </a:t>
            </a:r>
          </a:p>
          <a:p>
            <a:pPr lvl="1"/>
            <a:r>
              <a:rPr lang="en-US" sz="2000" b="0" i="0" dirty="0">
                <a:solidFill>
                  <a:srgbClr val="000000"/>
                </a:solidFill>
                <a:effectLst/>
                <a:latin typeface="Lato" panose="020F0502020204030203" pitchFamily="34" charset="0"/>
              </a:rPr>
              <a:t>Maintaining vigilance so as to be ready to deal with emergent circumstances as they arise, is an essential pilot skill. </a:t>
            </a:r>
            <a:endParaRPr lang="en-US" sz="2000" b="1" dirty="0">
              <a:latin typeface="Arial" panose="020B0604020202020204" pitchFamily="34" charset="0"/>
              <a:cs typeface="Arial" panose="020B0604020202020204" pitchFamily="34" charset="0"/>
            </a:endParaRPr>
          </a:p>
          <a:p>
            <a:pPr marL="0" indent="0" fontAlgn="auto">
              <a:spcAft>
                <a:spcPts val="0"/>
              </a:spcAft>
              <a:buNone/>
            </a:pPr>
            <a:endParaRPr lang="en-US" b="1" dirty="0">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484050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15555-F017-2FFD-E2AF-CC20DD535011}"/>
              </a:ext>
            </a:extLst>
          </p:cNvPr>
          <p:cNvSpPr txBox="1">
            <a:spLocks/>
          </p:cNvSpPr>
          <p:nvPr/>
        </p:nvSpPr>
        <p:spPr>
          <a:xfrm>
            <a:off x="447674" y="30735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Three More Things</a:t>
            </a:r>
            <a:r>
              <a:rPr lang="en-US" sz="3600" dirty="0">
                <a:solidFill>
                  <a:srgbClr val="002060"/>
                </a:solidFill>
              </a:rPr>
              <a:t>	</a:t>
            </a:r>
          </a:p>
        </p:txBody>
      </p:sp>
      <p:sp>
        <p:nvSpPr>
          <p:cNvPr id="5" name="Content Placeholder 4">
            <a:extLst>
              <a:ext uri="{FF2B5EF4-FFF2-40B4-BE49-F238E27FC236}">
                <a16:creationId xmlns:a16="http://schemas.microsoft.com/office/drawing/2014/main" id="{8F805BCD-2E74-E8B8-F7A2-B153516B4D11}"/>
              </a:ext>
            </a:extLst>
          </p:cNvPr>
          <p:cNvSpPr>
            <a:spLocks noGrp="1"/>
          </p:cNvSpPr>
          <p:nvPr>
            <p:ph idx="1"/>
          </p:nvPr>
        </p:nvSpPr>
        <p:spPr>
          <a:xfrm>
            <a:off x="0" y="1932805"/>
            <a:ext cx="12192000" cy="3409216"/>
          </a:xfrm>
        </p:spPr>
        <p:txBody>
          <a:bodyPr>
            <a:normAutofit fontScale="92500"/>
          </a:bodyPr>
          <a:lstStyle/>
          <a:p>
            <a:pPr fontAlgn="auto">
              <a:spcAft>
                <a:spcPts val="0"/>
              </a:spcAft>
            </a:pPr>
            <a:r>
              <a:rPr lang="en-US" b="1" dirty="0">
                <a:latin typeface="Arial" panose="020B0604020202020204" pitchFamily="34" charset="0"/>
                <a:cs typeface="Arial" panose="020B0604020202020204" pitchFamily="34" charset="0"/>
              </a:rPr>
              <a:t>Attention</a:t>
            </a:r>
          </a:p>
          <a:p>
            <a:pPr lvl="1" fontAlgn="base"/>
            <a:r>
              <a:rPr lang="en-US" sz="2000" dirty="0">
                <a:solidFill>
                  <a:srgbClr val="000000"/>
                </a:solidFill>
                <a:latin typeface="Lato" panose="020F0502020204030203" pitchFamily="34" charset="0"/>
              </a:rPr>
              <a:t>It is impossible to pay attention to all of our sensory inputs simultaneously</a:t>
            </a:r>
          </a:p>
          <a:p>
            <a:pPr lvl="1" fontAlgn="base"/>
            <a:r>
              <a:rPr lang="en-US" sz="2000" dirty="0">
                <a:solidFill>
                  <a:srgbClr val="000000"/>
                </a:solidFill>
                <a:latin typeface="Lato" panose="020F0502020204030203" pitchFamily="34" charset="0"/>
              </a:rPr>
              <a:t>We must filter the stream of information and focus on what's important</a:t>
            </a:r>
          </a:p>
          <a:p>
            <a:pPr lvl="1" fontAlgn="base"/>
            <a:r>
              <a:rPr lang="en-US" sz="2000" dirty="0">
                <a:solidFill>
                  <a:srgbClr val="000000"/>
                </a:solidFill>
                <a:latin typeface="Lato" panose="020F0502020204030203" pitchFamily="34" charset="0"/>
              </a:rPr>
              <a:t>It is impossible to do two or more things at the same time, we must often divide our attention to deal with multiple important issues</a:t>
            </a:r>
          </a:p>
          <a:p>
            <a:pPr lvl="1" fontAlgn="base"/>
            <a:r>
              <a:rPr lang="en-US" sz="2000" dirty="0">
                <a:solidFill>
                  <a:srgbClr val="000000"/>
                </a:solidFill>
                <a:latin typeface="Lato" panose="020F0502020204030203" pitchFamily="34" charset="0"/>
              </a:rPr>
              <a:t>Like a good instrument scan that focuses briefly on each flight instrument, effective division of attention is a learned skill</a:t>
            </a:r>
          </a:p>
          <a:p>
            <a:pPr lvl="1" fontAlgn="base"/>
            <a:r>
              <a:rPr lang="en-US" sz="2000" dirty="0">
                <a:solidFill>
                  <a:srgbClr val="000000"/>
                </a:solidFill>
                <a:latin typeface="Lato" panose="020F0502020204030203" pitchFamily="34" charset="0"/>
              </a:rPr>
              <a:t>Complex or unfamiliar tasks require full attention, making it less likely that we notice other developments.  </a:t>
            </a:r>
          </a:p>
          <a:p>
            <a:pPr lvl="1" fontAlgn="base"/>
            <a:r>
              <a:rPr lang="en-US" sz="2000" dirty="0">
                <a:solidFill>
                  <a:srgbClr val="000000"/>
                </a:solidFill>
                <a:latin typeface="Lato" panose="020F0502020204030203" pitchFamily="34" charset="0"/>
              </a:rPr>
              <a:t>For instance, while focusing on a complex arrival at an unfamiliar airport, we may omit important aircraft configuration requirements.  Many gear-up landings have resulted from faulty attention management </a:t>
            </a:r>
          </a:p>
          <a:p>
            <a:pPr lvl="1" fontAlgn="base">
              <a:spcAft>
                <a:spcPts val="0"/>
              </a:spcAft>
            </a:pPr>
            <a:endParaRPr lang="en-US" sz="2000" dirty="0">
              <a:solidFill>
                <a:srgbClr val="000000"/>
              </a:solidFill>
              <a:latin typeface="Lato" panose="020F0502020204030203" pitchFamily="34" charset="0"/>
            </a:endParaRPr>
          </a:p>
          <a:p>
            <a:endParaRPr lang="en-US" dirty="0"/>
          </a:p>
        </p:txBody>
      </p:sp>
    </p:spTree>
    <p:custDataLst>
      <p:tags r:id="rId1"/>
    </p:custDataLst>
    <p:extLst>
      <p:ext uri="{BB962C8B-B14F-4D97-AF65-F5344CB8AC3E}">
        <p14:creationId xmlns:p14="http://schemas.microsoft.com/office/powerpoint/2010/main" val="3974414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15555-F017-2FFD-E2AF-CC20DD535011}"/>
              </a:ext>
            </a:extLst>
          </p:cNvPr>
          <p:cNvSpPr txBox="1">
            <a:spLocks/>
          </p:cNvSpPr>
          <p:nvPr/>
        </p:nvSpPr>
        <p:spPr>
          <a:xfrm>
            <a:off x="447674" y="30735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rgbClr val="002060"/>
                </a:solidFill>
                <a:latin typeface="Arial" panose="020B0604020202020204" pitchFamily="34" charset="0"/>
                <a:cs typeface="Arial" panose="020B0604020202020204" pitchFamily="34" charset="0"/>
              </a:rPr>
              <a:t>Three More Things</a:t>
            </a:r>
            <a:r>
              <a:rPr lang="en-US" sz="3600" dirty="0">
                <a:solidFill>
                  <a:srgbClr val="002060"/>
                </a:solidFill>
              </a:rPr>
              <a:t>	</a:t>
            </a:r>
          </a:p>
        </p:txBody>
      </p:sp>
      <p:sp>
        <p:nvSpPr>
          <p:cNvPr id="5" name="Content Placeholder 4">
            <a:extLst>
              <a:ext uri="{FF2B5EF4-FFF2-40B4-BE49-F238E27FC236}">
                <a16:creationId xmlns:a16="http://schemas.microsoft.com/office/drawing/2014/main" id="{8F805BCD-2E74-E8B8-F7A2-B153516B4D11}"/>
              </a:ext>
            </a:extLst>
          </p:cNvPr>
          <p:cNvSpPr>
            <a:spLocks noGrp="1"/>
          </p:cNvSpPr>
          <p:nvPr>
            <p:ph idx="1"/>
          </p:nvPr>
        </p:nvSpPr>
        <p:spPr>
          <a:xfrm>
            <a:off x="62162" y="1595921"/>
            <a:ext cx="12067674" cy="2627164"/>
          </a:xfrm>
        </p:spPr>
        <p:txBody>
          <a:bodyPr/>
          <a:lstStyle/>
          <a:p>
            <a:pPr fontAlgn="auto">
              <a:spcAft>
                <a:spcPts val="0"/>
              </a:spcAft>
            </a:pPr>
            <a:r>
              <a:rPr lang="en-US" b="1" dirty="0">
                <a:latin typeface="Arial" panose="020B0604020202020204" pitchFamily="34" charset="0"/>
                <a:cs typeface="Arial" panose="020B0604020202020204" pitchFamily="34" charset="0"/>
              </a:rPr>
              <a:t>Distractions</a:t>
            </a:r>
          </a:p>
          <a:p>
            <a:pPr lvl="1" fontAlgn="base"/>
            <a:r>
              <a:rPr lang="en-US" sz="2000" dirty="0"/>
              <a:t>Distractions are common in aviation and everyday life.  </a:t>
            </a:r>
          </a:p>
          <a:p>
            <a:pPr lvl="1" fontAlgn="base"/>
            <a:r>
              <a:rPr lang="en-US" sz="2000" dirty="0"/>
              <a:t>External distractions abound, but we are also easily distracted by our own thoughts.  </a:t>
            </a:r>
          </a:p>
          <a:p>
            <a:pPr lvl="1" fontAlgn="base"/>
            <a:r>
              <a:rPr lang="en-US" sz="2000" dirty="0"/>
              <a:t>Internal distractions are more likely to occur when we're fatigued, stressed, or ill.   </a:t>
            </a:r>
          </a:p>
          <a:p>
            <a:pPr lvl="1" fontAlgn="base"/>
            <a:r>
              <a:rPr lang="en-US" sz="2000" dirty="0"/>
              <a:t>In one noted accident, a commercial flight crew of four, while distracted in dealing with a gear status indicator, failed to notice a descent into terrain.</a:t>
            </a:r>
          </a:p>
          <a:p>
            <a:pPr lvl="1" fontAlgn="base"/>
            <a:r>
              <a:rPr lang="en-US" sz="2000" dirty="0"/>
              <a:t>Managing focus and coping with distractions are essential pilot skills</a:t>
            </a:r>
          </a:p>
        </p:txBody>
      </p:sp>
    </p:spTree>
    <p:custDataLst>
      <p:tags r:id="rId1"/>
    </p:custDataLst>
    <p:extLst>
      <p:ext uri="{BB962C8B-B14F-4D97-AF65-F5344CB8AC3E}">
        <p14:creationId xmlns:p14="http://schemas.microsoft.com/office/powerpoint/2010/main" val="946030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control panel&#10;&#10;Description automatically generated">
            <a:extLst>
              <a:ext uri="{FF2B5EF4-FFF2-40B4-BE49-F238E27FC236}">
                <a16:creationId xmlns:a16="http://schemas.microsoft.com/office/drawing/2014/main" id="{97765B32-D91B-82E7-8252-9302539B3CDA}"/>
              </a:ext>
            </a:extLst>
          </p:cNvPr>
          <p:cNvPicPr>
            <a:picLocks noChangeAspect="1"/>
          </p:cNvPicPr>
          <p:nvPr/>
        </p:nvPicPr>
        <p:blipFill rotWithShape="1">
          <a:blip r:embed="rId4">
            <a:extLst>
              <a:ext uri="{28A0092B-C50C-407E-A947-70E740481C1C}">
                <a14:useLocalDpi xmlns:a14="http://schemas.microsoft.com/office/drawing/2010/main" val="0"/>
              </a:ext>
            </a:extLst>
          </a:blip>
          <a:srcRect t="1985" b="7954"/>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CAE2DB00-2372-31DF-6D6A-E2621C3F5C06}"/>
              </a:ext>
            </a:extLst>
          </p:cNvPr>
          <p:cNvSpPr txBox="1">
            <a:spLocks/>
          </p:cNvSpPr>
          <p:nvPr/>
        </p:nvSpPr>
        <p:spPr>
          <a:xfrm>
            <a:off x="1299411" y="1739271"/>
            <a:ext cx="10107487" cy="3482434"/>
          </a:xfrm>
          <a:prstGeom prst="rect">
            <a:avLst/>
          </a:prstGeom>
          <a:solidFill>
            <a:schemeClr val="tx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Understand the process and be attuned to illusions</a:t>
            </a:r>
          </a:p>
          <a:p>
            <a:pPr fontAlgn="auto">
              <a:spcAft>
                <a:spcPts val="0"/>
              </a:spcAft>
            </a:pPr>
            <a:r>
              <a:rPr lang="en-US" b="1" dirty="0">
                <a:latin typeface="Arial" panose="020B0604020202020204" pitchFamily="34" charset="0"/>
                <a:cs typeface="Arial" panose="020B0604020202020204" pitchFamily="34" charset="0"/>
              </a:rPr>
              <a:t>Control focus &amp; minimize distractions</a:t>
            </a:r>
          </a:p>
          <a:p>
            <a:pPr fontAlgn="auto">
              <a:spcAft>
                <a:spcPts val="0"/>
              </a:spcAft>
            </a:pPr>
            <a:r>
              <a:rPr lang="en-US" b="1" dirty="0">
                <a:latin typeface="Arial" panose="020B0604020202020204" pitchFamily="34" charset="0"/>
                <a:cs typeface="Arial" panose="020B0604020202020204" pitchFamily="34" charset="0"/>
              </a:rPr>
              <a:t>Night visual flying—reduced visual cues = danger</a:t>
            </a:r>
          </a:p>
          <a:p>
            <a:pPr fontAlgn="auto">
              <a:spcAft>
                <a:spcPts val="0"/>
              </a:spcAft>
            </a:pPr>
            <a:r>
              <a:rPr lang="en-US" b="1" dirty="0">
                <a:latin typeface="Arial" panose="020B0604020202020204" pitchFamily="34" charset="0"/>
                <a:cs typeface="Arial" panose="020B0604020202020204" pitchFamily="34" charset="0"/>
              </a:rPr>
              <a:t>Instrument training—do it and practice it</a:t>
            </a:r>
          </a:p>
          <a:p>
            <a:pPr fontAlgn="auto">
              <a:spcAft>
                <a:spcPts val="0"/>
              </a:spcAft>
            </a:pPr>
            <a:r>
              <a:rPr lang="en-US" b="1" dirty="0">
                <a:latin typeface="Arial" panose="020B0604020202020204" pitchFamily="34" charset="0"/>
                <a:cs typeface="Arial" panose="020B0604020202020204" pitchFamily="34" charset="0"/>
              </a:rPr>
              <a:t>Autopilots—reduce workload</a:t>
            </a:r>
          </a:p>
          <a:p>
            <a:pPr fontAlgn="auto">
              <a:spcAft>
                <a:spcPts val="0"/>
              </a:spcAft>
            </a:pPr>
            <a:r>
              <a:rPr lang="en-US" b="1" dirty="0">
                <a:latin typeface="Arial" panose="020B0604020202020204" pitchFamily="34" charset="0"/>
                <a:cs typeface="Arial" panose="020B0604020202020204" pitchFamily="34" charset="0"/>
              </a:rPr>
              <a:t>Proficiency training and practice</a:t>
            </a:r>
          </a:p>
          <a:p>
            <a:pPr lvl="1" fontAlgn="auto">
              <a:spcAft>
                <a:spcPts val="0"/>
              </a:spcAft>
            </a:pPr>
            <a:r>
              <a:rPr lang="en-US" b="1" dirty="0">
                <a:latin typeface="Arial" panose="020B0604020202020204" pitchFamily="34" charset="0"/>
                <a:cs typeface="Arial" panose="020B0604020202020204" pitchFamily="34" charset="0"/>
              </a:rPr>
              <a:t>We cannot revert to training unless…</a:t>
            </a:r>
          </a:p>
        </p:txBody>
      </p:sp>
      <p:sp>
        <p:nvSpPr>
          <p:cNvPr id="6" name="Title 1">
            <a:extLst>
              <a:ext uri="{FF2B5EF4-FFF2-40B4-BE49-F238E27FC236}">
                <a16:creationId xmlns:a16="http://schemas.microsoft.com/office/drawing/2014/main" id="{07C94293-6BB4-B942-2CE3-260DD0A724A2}"/>
              </a:ext>
            </a:extLst>
          </p:cNvPr>
          <p:cNvSpPr txBox="1">
            <a:spLocks/>
          </p:cNvSpPr>
          <p:nvPr/>
        </p:nvSpPr>
        <p:spPr>
          <a:xfrm>
            <a:off x="447674" y="307356"/>
            <a:ext cx="11296651"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06CAD4"/>
                </a:solidFill>
                <a:latin typeface="Arial" panose="020B0604020202020204" pitchFamily="34" charset="0"/>
                <a:cs typeface="Arial" panose="020B0604020202020204" pitchFamily="34" charset="0"/>
              </a:rPr>
              <a:t>What We Can Do</a:t>
            </a:r>
            <a:endParaRPr lang="en-US" dirty="0"/>
          </a:p>
        </p:txBody>
      </p:sp>
    </p:spTree>
    <p:custDataLst>
      <p:tags r:id="rId1"/>
    </p:custDataLst>
    <p:extLst>
      <p:ext uri="{BB962C8B-B14F-4D97-AF65-F5344CB8AC3E}">
        <p14:creationId xmlns:p14="http://schemas.microsoft.com/office/powerpoint/2010/main" val="4285752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352EE3-B3A6-BCEF-DB34-45054B278210}"/>
              </a:ext>
            </a:extLst>
          </p:cNvPr>
          <p:cNvSpPr/>
          <p:nvPr/>
        </p:nvSpPr>
        <p:spPr bwMode="auto">
          <a:xfrm>
            <a:off x="-76200" y="5694921"/>
            <a:ext cx="12306300" cy="13535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0E489652-A77C-A3DE-D9CC-1635A1F78D51}"/>
              </a:ext>
            </a:extLst>
          </p:cNvPr>
          <p:cNvSpPr/>
          <p:nvPr/>
        </p:nvSpPr>
        <p:spPr bwMode="auto">
          <a:xfrm>
            <a:off x="-152400" y="-171450"/>
            <a:ext cx="12344400" cy="71516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6" name="Rectangle 5"/>
          <p:cNvSpPr/>
          <p:nvPr/>
        </p:nvSpPr>
        <p:spPr bwMode="auto">
          <a:xfrm>
            <a:off x="819150" y="5110146"/>
            <a:ext cx="5143500" cy="64633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None/>
              <a:tabLst/>
            </a:pPr>
            <a:r>
              <a:rPr lang="en-US" sz="3600" b="1" i="0" u="none" strike="noStrike" baseline="0" dirty="0">
                <a:solidFill>
                  <a:srgbClr val="0070C0"/>
                </a:solidFill>
                <a:latin typeface="+mn-lt"/>
                <a:hlinkClick r:id="rId4"/>
              </a:rPr>
              <a:t>http://bit.ly/HFcourses</a:t>
            </a:r>
            <a:endParaRPr lang="en-US" sz="3600" b="1" i="0" u="none" strike="noStrike" baseline="0" dirty="0">
              <a:solidFill>
                <a:srgbClr val="0070C0"/>
              </a:solidFill>
              <a:latin typeface="+mn-lt"/>
            </a:endParaRPr>
          </a:p>
        </p:txBody>
      </p:sp>
      <p:sp>
        <p:nvSpPr>
          <p:cNvPr id="7" name="Title 1">
            <a:extLst>
              <a:ext uri="{FF2B5EF4-FFF2-40B4-BE49-F238E27FC236}">
                <a16:creationId xmlns:a16="http://schemas.microsoft.com/office/drawing/2014/main" id="{E75A3576-8F42-E851-D820-DAB51A9211BC}"/>
              </a:ext>
            </a:extLst>
          </p:cNvPr>
          <p:cNvSpPr txBox="1">
            <a:spLocks/>
          </p:cNvSpPr>
          <p:nvPr/>
        </p:nvSpPr>
        <p:spPr bwMode="auto">
          <a:xfrm>
            <a:off x="1553076" y="1954128"/>
            <a:ext cx="4667250" cy="190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i="1" kern="0" dirty="0">
                <a:solidFill>
                  <a:srgbClr val="002060"/>
                </a:solidFill>
              </a:rPr>
              <a:t>Renew Your Human Factors Knowledge Here</a:t>
            </a:r>
          </a:p>
        </p:txBody>
      </p:sp>
      <p:pic>
        <p:nvPicPr>
          <p:cNvPr id="3" name="Picture 2">
            <a:extLst>
              <a:ext uri="{FF2B5EF4-FFF2-40B4-BE49-F238E27FC236}">
                <a16:creationId xmlns:a16="http://schemas.microsoft.com/office/drawing/2014/main" id="{0BC9CC2F-5765-D75D-12DB-BBFB569AE87A}"/>
              </a:ext>
            </a:extLst>
          </p:cNvPr>
          <p:cNvPicPr>
            <a:picLocks noChangeAspect="1"/>
          </p:cNvPicPr>
          <p:nvPr/>
        </p:nvPicPr>
        <p:blipFill>
          <a:blip r:embed="rId5"/>
          <a:stretch>
            <a:fillRect/>
          </a:stretch>
        </p:blipFill>
        <p:spPr>
          <a:xfrm>
            <a:off x="7122372" y="331143"/>
            <a:ext cx="4420764" cy="57705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21102299"/>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1C681-C9A3-451A-D635-16F90B7D6033}"/>
              </a:ext>
            </a:extLst>
          </p:cNvPr>
          <p:cNvPicPr>
            <a:picLocks noChangeAspect="1"/>
          </p:cNvPicPr>
          <p:nvPr/>
        </p:nvPicPr>
        <p:blipFill>
          <a:blip r:embed="rId4"/>
          <a:stretch>
            <a:fillRect/>
          </a:stretch>
        </p:blipFill>
        <p:spPr>
          <a:xfrm>
            <a:off x="319346" y="458987"/>
            <a:ext cx="7274642" cy="3255817"/>
          </a:xfrm>
          <a:prstGeom prst="rect">
            <a:avLst/>
          </a:prstGeom>
        </p:spPr>
      </p:pic>
      <p:pic>
        <p:nvPicPr>
          <p:cNvPr id="3" name="Content Placeholder 3">
            <a:extLst>
              <a:ext uri="{FF2B5EF4-FFF2-40B4-BE49-F238E27FC236}">
                <a16:creationId xmlns:a16="http://schemas.microsoft.com/office/drawing/2014/main" id="{89AA3FE1-5B0F-5BE4-D612-7785F3613999}"/>
              </a:ext>
            </a:extLst>
          </p:cNvPr>
          <p:cNvPicPr>
            <a:picLocks noChangeAspect="1"/>
          </p:cNvPicPr>
          <p:nvPr/>
        </p:nvPicPr>
        <p:blipFill>
          <a:blip r:embed="rId5"/>
          <a:stretch>
            <a:fillRect/>
          </a:stretch>
        </p:blipFill>
        <p:spPr>
          <a:xfrm rot="759130">
            <a:off x="7999587" y="1040037"/>
            <a:ext cx="3394823" cy="439102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04FF861-D255-C1A6-1729-072BAB49352D}"/>
              </a:ext>
            </a:extLst>
          </p:cNvPr>
          <p:cNvPicPr>
            <a:picLocks noChangeAspect="1"/>
          </p:cNvPicPr>
          <p:nvPr/>
        </p:nvPicPr>
        <p:blipFill>
          <a:blip r:embed="rId6"/>
          <a:stretch>
            <a:fillRect/>
          </a:stretch>
        </p:blipFill>
        <p:spPr>
          <a:xfrm>
            <a:off x="5041123" y="3235550"/>
            <a:ext cx="2109753" cy="208433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0FC4AC2-5970-9B41-E4A9-B6D589F30DC9}"/>
              </a:ext>
            </a:extLst>
          </p:cNvPr>
          <p:cNvSpPr txBox="1"/>
          <p:nvPr/>
        </p:nvSpPr>
        <p:spPr bwMode="auto">
          <a:xfrm>
            <a:off x="552450" y="4771104"/>
            <a:ext cx="6134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7"/>
              </a:rPr>
              <a:t>https://tinyurl.com/yv8jyhmv</a:t>
            </a:r>
            <a:r>
              <a:rPr lang="en-US" dirty="0"/>
              <a:t> </a:t>
            </a:r>
          </a:p>
        </p:txBody>
      </p:sp>
    </p:spTree>
    <p:custDataLst>
      <p:tags r:id="rId1"/>
    </p:custDataLst>
    <p:extLst>
      <p:ext uri="{BB962C8B-B14F-4D97-AF65-F5344CB8AC3E}">
        <p14:creationId xmlns:p14="http://schemas.microsoft.com/office/powerpoint/2010/main" val="338324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22" y="100433"/>
            <a:ext cx="11296651" cy="609600"/>
          </a:xfrm>
        </p:spPr>
        <p:txBody>
          <a:bodyPr/>
          <a:lstStyle/>
          <a:p>
            <a:r>
              <a:rPr lang="en-US" dirty="0"/>
              <a:t>Proficiency and Peace of Mind</a:t>
            </a:r>
          </a:p>
        </p:txBody>
      </p:sp>
      <p:pic>
        <p:nvPicPr>
          <p:cNvPr id="5"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65" r="20389"/>
          <a:stretch/>
        </p:blipFill>
        <p:spPr bwMode="auto">
          <a:xfrm>
            <a:off x="9402417" y="100434"/>
            <a:ext cx="2635527" cy="305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581223" y="3359426"/>
            <a:ext cx="3220127" cy="2417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323022" y="1292019"/>
            <a:ext cx="7817126" cy="351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Regular scenario training with your CFI</a:t>
            </a:r>
          </a:p>
          <a:p>
            <a:pPr>
              <a:lnSpc>
                <a:spcPct val="90000"/>
              </a:lnSpc>
              <a:spcBef>
                <a:spcPct val="70000"/>
              </a:spcBef>
              <a:tabLst>
                <a:tab pos="631825" algn="l"/>
              </a:tabLst>
              <a:defRPr/>
            </a:pPr>
            <a:r>
              <a:rPr lang="en-US" kern="0" dirty="0"/>
              <a:t>Document in </a:t>
            </a:r>
            <a:r>
              <a:rPr lang="en-US" i="1" kern="0" dirty="0"/>
              <a:t>WINGS</a:t>
            </a:r>
          </a:p>
          <a:p>
            <a:pPr>
              <a:lnSpc>
                <a:spcPct val="90000"/>
              </a:lnSpc>
              <a:spcBef>
                <a:spcPct val="70000"/>
              </a:spcBef>
              <a:tabLst>
                <a:tab pos="631825" algn="l"/>
              </a:tabLst>
              <a:defRPr/>
            </a:pPr>
            <a:r>
              <a:rPr lang="en-US" kern="0" dirty="0"/>
              <a:t>Earn a phase: 3 + 3 in 12</a:t>
            </a:r>
          </a:p>
          <a:p>
            <a:pPr>
              <a:lnSpc>
                <a:spcPct val="90000"/>
              </a:lnSpc>
              <a:spcBef>
                <a:spcPct val="70000"/>
              </a:spcBef>
              <a:tabLst>
                <a:tab pos="631825" algn="l"/>
              </a:tabLst>
              <a:defRPr/>
            </a:pPr>
            <a:r>
              <a:rPr lang="en-US" kern="0" dirty="0"/>
              <a:t>Progressive flight review</a:t>
            </a:r>
          </a:p>
          <a:p>
            <a:pPr>
              <a:lnSpc>
                <a:spcPct val="90000"/>
              </a:lnSpc>
              <a:spcBef>
                <a:spcPct val="70000"/>
              </a:spcBef>
              <a:tabLst>
                <a:tab pos="631825" algn="l"/>
              </a:tabLst>
              <a:defRPr/>
            </a:pPr>
            <a:r>
              <a:rPr lang="en-US" kern="0" dirty="0"/>
              <a:t>Impress your insurance company</a:t>
            </a:r>
          </a:p>
          <a:p>
            <a:pPr marL="0" indent="0">
              <a:lnSpc>
                <a:spcPct val="90000"/>
              </a:lnSpc>
              <a:spcBef>
                <a:spcPct val="70000"/>
              </a:spcBef>
              <a:buNone/>
              <a:tabLst>
                <a:tab pos="631825" algn="l"/>
              </a:tabLst>
              <a:defRPr/>
            </a:pPr>
            <a:endParaRPr lang="en-US" kern="0" dirty="0"/>
          </a:p>
        </p:txBody>
      </p:sp>
    </p:spTree>
    <p:custDataLst>
      <p:tags r:id="rId1"/>
    </p:custDataLst>
    <p:extLst>
      <p:ext uri="{BB962C8B-B14F-4D97-AF65-F5344CB8AC3E}">
        <p14:creationId xmlns:p14="http://schemas.microsoft.com/office/powerpoint/2010/main" val="141531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627733"/>
            <a:ext cx="6867526" cy="609600"/>
          </a:xfrm>
        </p:spPr>
        <p:txBody>
          <a:bodyPr/>
          <a:lstStyle/>
          <a:p>
            <a:r>
              <a:rPr lang="en-US" dirty="0"/>
              <a:t>Thank You For Attending!	</a:t>
            </a:r>
          </a:p>
        </p:txBody>
      </p:sp>
      <p:sp>
        <p:nvSpPr>
          <p:cNvPr id="3" name="Content Placeholder 2"/>
          <p:cNvSpPr>
            <a:spLocks noGrp="1"/>
          </p:cNvSpPr>
          <p:nvPr>
            <p:ph idx="1"/>
          </p:nvPr>
        </p:nvSpPr>
        <p:spPr>
          <a:xfrm>
            <a:off x="373626" y="1732633"/>
            <a:ext cx="5562600" cy="1142999"/>
          </a:xfrm>
        </p:spPr>
        <p:txBody>
          <a:bodyPr/>
          <a:lstStyle/>
          <a:p>
            <a:pPr marL="0" indent="0" algn="ctr">
              <a:buNone/>
            </a:pPr>
            <a:r>
              <a:rPr lang="en-US" sz="3200" dirty="0"/>
              <a:t>You are vital members of our GA safety community!</a:t>
            </a:r>
          </a:p>
        </p:txBody>
      </p:sp>
      <p:sp>
        <p:nvSpPr>
          <p:cNvPr id="4" name="Slide Number Placeholder 3"/>
          <p:cNvSpPr>
            <a:spLocks noGrp="1"/>
          </p:cNvSpPr>
          <p:nvPr>
            <p:ph type="sldNum" sz="quarter" idx="4294967295"/>
          </p:nvPr>
        </p:nvSpPr>
        <p:spPr bwMode="auto">
          <a:xfrm>
            <a:off x="8868833"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A6A6A6"/>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fld id="{E1CA463A-00C3-4F7C-8856-81BD7B18A2F2}" type="slidenum">
              <a:rPr lang="en-US" altLang="en-US" smtClean="0"/>
              <a:pPr/>
              <a:t>48</a:t>
            </a:fld>
            <a:endParaRPr lang="en-US" dirty="0"/>
          </a:p>
        </p:txBody>
      </p:sp>
      <p:pic>
        <p:nvPicPr>
          <p:cNvPr id="10" name="Picture 2" descr="TaxProf Blog">
            <a:extLst>
              <a:ext uri="{FF2B5EF4-FFF2-40B4-BE49-F238E27FC236}">
                <a16:creationId xmlns:a16="http://schemas.microsoft.com/office/drawing/2014/main" id="{C5BC38E8-00D0-457F-93C9-3FD7609BE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212" y="420173"/>
            <a:ext cx="3960007" cy="26249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CC6B64F-050B-42D1-B171-F3F36AB5D8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3111" y="337093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2">
            <a:extLst>
              <a:ext uri="{FF2B5EF4-FFF2-40B4-BE49-F238E27FC236}">
                <a16:creationId xmlns:a16="http://schemas.microsoft.com/office/drawing/2014/main" id="{190FD878-23CE-8FC9-CA4D-8C5E38D39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517" y="3281200"/>
            <a:ext cx="3047396" cy="2287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9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073181-FE6D-651E-F5A8-1A88D025F726}"/>
              </a:ext>
            </a:extLst>
          </p:cNvPr>
          <p:cNvSpPr>
            <a:spLocks noGrp="1"/>
          </p:cNvSpPr>
          <p:nvPr>
            <p:ph type="title"/>
          </p:nvPr>
        </p:nvSpPr>
        <p:spPr>
          <a:xfrm>
            <a:off x="0" y="187040"/>
            <a:ext cx="11296651" cy="609600"/>
          </a:xfrm>
        </p:spPr>
        <p:txBody>
          <a:bodyPr/>
          <a:lstStyle/>
          <a:p>
            <a:r>
              <a:rPr lang="en-US" dirty="0"/>
              <a:t>Brainiac Flying</a:t>
            </a:r>
          </a:p>
        </p:txBody>
      </p:sp>
      <p:sp>
        <p:nvSpPr>
          <p:cNvPr id="2" name="Content Placeholder 1">
            <a:extLst>
              <a:ext uri="{FF2B5EF4-FFF2-40B4-BE49-F238E27FC236}">
                <a16:creationId xmlns:a16="http://schemas.microsoft.com/office/drawing/2014/main" id="{5042B105-AF84-82EF-0F5A-677C2BF1B674}"/>
              </a:ext>
            </a:extLst>
          </p:cNvPr>
          <p:cNvSpPr>
            <a:spLocks noGrp="1"/>
          </p:cNvSpPr>
          <p:nvPr>
            <p:ph idx="1"/>
          </p:nvPr>
        </p:nvSpPr>
        <p:spPr>
          <a:xfrm>
            <a:off x="135591" y="1139825"/>
            <a:ext cx="10515600" cy="4351338"/>
          </a:xfrm>
        </p:spPr>
        <p:txBody>
          <a:bodyPr/>
          <a:lstStyle/>
          <a:p>
            <a:r>
              <a:rPr lang="en-US" dirty="0"/>
              <a:t>Understand how our ground-based brains try to kill us in the air</a:t>
            </a:r>
          </a:p>
          <a:p>
            <a:pPr marL="457200" lvl="1" indent="0">
              <a:buNone/>
            </a:pPr>
            <a:endParaRPr lang="en-US" dirty="0"/>
          </a:p>
        </p:txBody>
      </p:sp>
      <p:pic>
        <p:nvPicPr>
          <p:cNvPr id="4" name="Picture 3" descr="Neuroscientists Discover A Hidden Part Of The Brain ...">
            <a:extLst>
              <a:ext uri="{FF2B5EF4-FFF2-40B4-BE49-F238E27FC236}">
                <a16:creationId xmlns:a16="http://schemas.microsoft.com/office/drawing/2014/main" id="{35BBD05A-FF26-3F96-2923-C0E61ECB97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35" r="15878"/>
          <a:stretch/>
        </p:blipFill>
        <p:spPr>
          <a:xfrm>
            <a:off x="10431537" y="491840"/>
            <a:ext cx="1586532" cy="161400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1AEE98C-004A-C169-6D03-856C48C6C83F}"/>
              </a:ext>
            </a:extLst>
          </p:cNvPr>
          <p:cNvPicPr>
            <a:picLocks noChangeAspect="1"/>
          </p:cNvPicPr>
          <p:nvPr/>
        </p:nvPicPr>
        <p:blipFill>
          <a:blip r:embed="rId4"/>
          <a:stretch>
            <a:fillRect/>
          </a:stretch>
        </p:blipFill>
        <p:spPr>
          <a:xfrm>
            <a:off x="6642737" y="3207169"/>
            <a:ext cx="1739900" cy="2627179"/>
          </a:xfrm>
          <a:prstGeom prst="rect">
            <a:avLst/>
          </a:prstGeom>
        </p:spPr>
      </p:pic>
      <p:pic>
        <p:nvPicPr>
          <p:cNvPr id="7" name="Picture 6">
            <a:extLst>
              <a:ext uri="{FF2B5EF4-FFF2-40B4-BE49-F238E27FC236}">
                <a16:creationId xmlns:a16="http://schemas.microsoft.com/office/drawing/2014/main" id="{01912DA0-D82E-3EBB-578A-50EABA5233A2}"/>
              </a:ext>
            </a:extLst>
          </p:cNvPr>
          <p:cNvPicPr>
            <a:picLocks noChangeAspect="1"/>
          </p:cNvPicPr>
          <p:nvPr/>
        </p:nvPicPr>
        <p:blipFill>
          <a:blip r:embed="rId5"/>
          <a:stretch>
            <a:fillRect/>
          </a:stretch>
        </p:blipFill>
        <p:spPr>
          <a:xfrm>
            <a:off x="323849" y="3220174"/>
            <a:ext cx="1739900" cy="249800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0BB1FBD-0AFA-C9DD-5C67-84EC9A23ADFD}"/>
              </a:ext>
            </a:extLst>
          </p:cNvPr>
          <p:cNvPicPr>
            <a:picLocks noChangeAspect="1"/>
          </p:cNvPicPr>
          <p:nvPr/>
        </p:nvPicPr>
        <p:blipFill>
          <a:blip r:embed="rId6"/>
          <a:stretch>
            <a:fillRect/>
          </a:stretch>
        </p:blipFill>
        <p:spPr>
          <a:xfrm>
            <a:off x="2430145" y="3220174"/>
            <a:ext cx="1739900" cy="2510907"/>
          </a:xfrm>
          <a:prstGeom prst="rect">
            <a:avLst/>
          </a:prstGeom>
          <a:ln>
            <a:noFill/>
          </a:ln>
          <a:effectLst>
            <a:outerShdw blurRad="190500" algn="tl" rotWithShape="0">
              <a:srgbClr val="000000">
                <a:alpha val="70000"/>
              </a:srgbClr>
            </a:outerShdw>
          </a:effectLst>
        </p:spPr>
      </p:pic>
      <p:pic>
        <p:nvPicPr>
          <p:cNvPr id="9" name="Picture 8" descr="Text&#10;&#10;Description automatically generated">
            <a:extLst>
              <a:ext uri="{FF2B5EF4-FFF2-40B4-BE49-F238E27FC236}">
                <a16:creationId xmlns:a16="http://schemas.microsoft.com/office/drawing/2014/main" id="{C83D9E82-E499-E178-B003-6578137222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6441" y="3220174"/>
            <a:ext cx="1739900" cy="258801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5B0B2698-0240-F0AD-D47B-A92832A01B59}"/>
              </a:ext>
            </a:extLst>
          </p:cNvPr>
          <p:cNvPicPr>
            <a:picLocks noChangeAspect="1"/>
          </p:cNvPicPr>
          <p:nvPr/>
        </p:nvPicPr>
        <p:blipFill>
          <a:blip r:embed="rId8"/>
          <a:stretch>
            <a:fillRect/>
          </a:stretch>
        </p:blipFill>
        <p:spPr>
          <a:xfrm>
            <a:off x="8691637" y="3220174"/>
            <a:ext cx="1739900" cy="2596256"/>
          </a:xfrm>
          <a:prstGeom prst="rect">
            <a:avLst/>
          </a:prstGeom>
        </p:spPr>
      </p:pic>
    </p:spTree>
    <p:extLst>
      <p:ext uri="{BB962C8B-B14F-4D97-AF65-F5344CB8AC3E}">
        <p14:creationId xmlns:p14="http://schemas.microsoft.com/office/powerpoint/2010/main" val="353012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61E4-2293-44DF-92F5-C21518804126}"/>
              </a:ext>
            </a:extLst>
          </p:cNvPr>
          <p:cNvSpPr>
            <a:spLocks noGrp="1"/>
          </p:cNvSpPr>
          <p:nvPr>
            <p:ph type="title"/>
          </p:nvPr>
        </p:nvSpPr>
        <p:spPr>
          <a:xfrm>
            <a:off x="146398" y="199156"/>
            <a:ext cx="10515600" cy="682625"/>
          </a:xfrm>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This Is Really Interesting…</a:t>
            </a:r>
          </a:p>
        </p:txBody>
      </p:sp>
      <p:sp>
        <p:nvSpPr>
          <p:cNvPr id="7" name="Rectangle 6">
            <a:extLst>
              <a:ext uri="{FF2B5EF4-FFF2-40B4-BE49-F238E27FC236}">
                <a16:creationId xmlns:a16="http://schemas.microsoft.com/office/drawing/2014/main" id="{ABD17CCE-4AD9-4A6B-8798-1401123F7117}"/>
              </a:ext>
            </a:extLst>
          </p:cNvPr>
          <p:cNvSpPr/>
          <p:nvPr/>
        </p:nvSpPr>
        <p:spPr>
          <a:xfrm>
            <a:off x="2114490" y="433495"/>
            <a:ext cx="6131778" cy="1815882"/>
          </a:xfrm>
          <a:prstGeom prst="rect">
            <a:avLst/>
          </a:prstGeom>
        </p:spPr>
        <p:txBody>
          <a:bodyPr wrap="square" lIns="91440" tIns="45720" rIns="91440" bIns="45720" anchor="t">
            <a:spAutoFit/>
          </a:bodyPr>
          <a:lstStyle/>
          <a:p>
            <a:r>
              <a:rPr lang="en-US" sz="2800" i="1" dirty="0">
                <a:latin typeface="National"/>
              </a:rPr>
              <a:t>“Important decisions made by intelligent, responsible people with the best information and intentions are sometimes hopelessly flawed.”</a:t>
            </a:r>
          </a:p>
        </p:txBody>
      </p:sp>
      <p:pic>
        <p:nvPicPr>
          <p:cNvPr id="10" name="Picture 9">
            <a:extLst>
              <a:ext uri="{FF2B5EF4-FFF2-40B4-BE49-F238E27FC236}">
                <a16:creationId xmlns:a16="http://schemas.microsoft.com/office/drawing/2014/main" id="{6D8C0565-9054-4C44-8E43-F990C10AAEA9}"/>
              </a:ext>
            </a:extLst>
          </p:cNvPr>
          <p:cNvPicPr>
            <a:picLocks noChangeAspect="1"/>
          </p:cNvPicPr>
          <p:nvPr/>
        </p:nvPicPr>
        <p:blipFill>
          <a:blip r:embed="rId3"/>
          <a:stretch>
            <a:fillRect/>
          </a:stretch>
        </p:blipFill>
        <p:spPr>
          <a:xfrm>
            <a:off x="269019" y="376042"/>
            <a:ext cx="1660100" cy="2383431"/>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200D26E5-78A3-49DA-B834-8DCC12BD1F01}"/>
              </a:ext>
            </a:extLst>
          </p:cNvPr>
          <p:cNvSpPr/>
          <p:nvPr/>
        </p:nvSpPr>
        <p:spPr>
          <a:xfrm>
            <a:off x="2114490" y="3429000"/>
            <a:ext cx="5427418" cy="1384995"/>
          </a:xfrm>
          <a:prstGeom prst="rect">
            <a:avLst/>
          </a:prstGeom>
        </p:spPr>
        <p:txBody>
          <a:bodyPr wrap="square">
            <a:spAutoFit/>
          </a:bodyPr>
          <a:lstStyle/>
          <a:p>
            <a:r>
              <a:rPr lang="en-US" sz="2800" i="1" dirty="0">
                <a:latin typeface="National"/>
              </a:rPr>
              <a:t>“Many people are overconfident, and prone to place too much faith in their intuition.”</a:t>
            </a:r>
          </a:p>
        </p:txBody>
      </p:sp>
      <p:pic>
        <p:nvPicPr>
          <p:cNvPr id="13" name="Picture 12">
            <a:extLst>
              <a:ext uri="{FF2B5EF4-FFF2-40B4-BE49-F238E27FC236}">
                <a16:creationId xmlns:a16="http://schemas.microsoft.com/office/drawing/2014/main" id="{D96ADCCF-6090-4BFC-9138-012E50EBB3D8}"/>
              </a:ext>
            </a:extLst>
          </p:cNvPr>
          <p:cNvPicPr>
            <a:picLocks noChangeAspect="1"/>
          </p:cNvPicPr>
          <p:nvPr/>
        </p:nvPicPr>
        <p:blipFill>
          <a:blip r:embed="rId4"/>
          <a:stretch>
            <a:fillRect/>
          </a:stretch>
        </p:blipFill>
        <p:spPr>
          <a:xfrm>
            <a:off x="277551" y="2936359"/>
            <a:ext cx="1651568" cy="2383432"/>
          </a:xfrm>
          <a:prstGeom prst="rect">
            <a:avLst/>
          </a:prstGeom>
          <a:ln>
            <a:noFill/>
          </a:ln>
          <a:effectLst>
            <a:outerShdw blurRad="190500" algn="tl" rotWithShape="0">
              <a:srgbClr val="000000">
                <a:alpha val="70000"/>
              </a:srgbClr>
            </a:outerShdw>
          </a:effectLst>
        </p:spPr>
      </p:pic>
      <p:pic>
        <p:nvPicPr>
          <p:cNvPr id="14" name="Picture 13" descr="Text&#10;&#10;Description automatically generated">
            <a:extLst>
              <a:ext uri="{FF2B5EF4-FFF2-40B4-BE49-F238E27FC236}">
                <a16:creationId xmlns:a16="http://schemas.microsoft.com/office/drawing/2014/main" id="{483E4C05-1836-E44F-8149-E7E845D74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7925" y="585859"/>
            <a:ext cx="1779170" cy="2646423"/>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000970F9-5EB9-1244-B508-1DE652DAC915}"/>
              </a:ext>
            </a:extLst>
          </p:cNvPr>
          <p:cNvSpPr txBox="1"/>
          <p:nvPr/>
        </p:nvSpPr>
        <p:spPr>
          <a:xfrm>
            <a:off x="8336415" y="3326591"/>
            <a:ext cx="3874530" cy="1938992"/>
          </a:xfrm>
          <a:prstGeom prst="rect">
            <a:avLst/>
          </a:prstGeom>
          <a:noFill/>
        </p:spPr>
        <p:txBody>
          <a:bodyPr wrap="square" lIns="91440" tIns="45720" rIns="91440" bIns="45720" rtlCol="0" anchor="t">
            <a:spAutoFit/>
          </a:bodyPr>
          <a:lstStyle/>
          <a:p>
            <a:r>
              <a:rPr lang="en-US" sz="2400" i="1" dirty="0">
                <a:latin typeface="National"/>
              </a:rPr>
              <a:t>“</a:t>
            </a:r>
            <a:r>
              <a:rPr lang="en-US" sz="2800" i="1" dirty="0">
                <a:latin typeface="National"/>
              </a:rPr>
              <a:t>Being good at thinking, can make you worse at rethinking”</a:t>
            </a:r>
          </a:p>
          <a:p>
            <a:pPr>
              <a:buNone/>
            </a:pPr>
            <a:r>
              <a:rPr lang="en-US" dirty="0">
                <a:latin typeface="National"/>
              </a:rPr>
              <a:t>Adam Grant</a:t>
            </a:r>
          </a:p>
        </p:txBody>
      </p:sp>
    </p:spTree>
    <p:extLst>
      <p:ext uri="{BB962C8B-B14F-4D97-AF65-F5344CB8AC3E}">
        <p14:creationId xmlns:p14="http://schemas.microsoft.com/office/powerpoint/2010/main" val="13589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61E4-2293-44DF-92F5-C21518804126}"/>
              </a:ext>
            </a:extLst>
          </p:cNvPr>
          <p:cNvSpPr>
            <a:spLocks noGrp="1"/>
          </p:cNvSpPr>
          <p:nvPr>
            <p:ph type="title"/>
          </p:nvPr>
        </p:nvSpPr>
        <p:spPr>
          <a:xfrm>
            <a:off x="156855" y="95577"/>
            <a:ext cx="11296651" cy="609600"/>
          </a:xfrm>
        </p:spPr>
        <p:txBody>
          <a:bodyPr>
            <a:normAutofit fontScale="90000"/>
          </a:bodyPr>
          <a:lstStyle/>
          <a:p>
            <a:r>
              <a:rPr lang="en-US" dirty="0"/>
              <a:t>Understanding Human Decision Making</a:t>
            </a:r>
          </a:p>
        </p:txBody>
      </p:sp>
      <p:pic>
        <p:nvPicPr>
          <p:cNvPr id="9" name="Picture 8">
            <a:extLst>
              <a:ext uri="{FF2B5EF4-FFF2-40B4-BE49-F238E27FC236}">
                <a16:creationId xmlns:a16="http://schemas.microsoft.com/office/drawing/2014/main" id="{6EA823A2-0A17-4725-B196-5A4F6ACC21B0}"/>
              </a:ext>
            </a:extLst>
          </p:cNvPr>
          <p:cNvPicPr>
            <a:picLocks noChangeAspect="1"/>
          </p:cNvPicPr>
          <p:nvPr/>
        </p:nvPicPr>
        <p:blipFill>
          <a:blip r:embed="rId3"/>
          <a:stretch>
            <a:fillRect/>
          </a:stretch>
        </p:blipFill>
        <p:spPr>
          <a:xfrm>
            <a:off x="10998476" y="5119061"/>
            <a:ext cx="1193524" cy="1722413"/>
          </a:xfrm>
          <a:prstGeom prst="rect">
            <a:avLst/>
          </a:prstGeom>
          <a:ln>
            <a:noFill/>
          </a:ln>
          <a:effectLst>
            <a:outerShdw blurRad="190500" algn="tl" rotWithShape="0">
              <a:srgbClr val="000000">
                <a:alpha val="70000"/>
              </a:srgbClr>
            </a:outerShdw>
          </a:effectLst>
        </p:spPr>
      </p:pic>
      <p:pic>
        <p:nvPicPr>
          <p:cNvPr id="4" name="Picture 3" descr="Diagram&#10;&#10;Description automatically generated">
            <a:extLst>
              <a:ext uri="{FF2B5EF4-FFF2-40B4-BE49-F238E27FC236}">
                <a16:creationId xmlns:a16="http://schemas.microsoft.com/office/drawing/2014/main" id="{F7EFACFB-AC30-4825-ABE2-89B4DB7C7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171" y="1552156"/>
            <a:ext cx="4747192" cy="3097866"/>
          </a:xfrm>
          <a:prstGeom prst="rect">
            <a:avLst/>
          </a:prstGeom>
        </p:spPr>
      </p:pic>
      <p:sp>
        <p:nvSpPr>
          <p:cNvPr id="3" name="TextBox 2">
            <a:extLst>
              <a:ext uri="{FF2B5EF4-FFF2-40B4-BE49-F238E27FC236}">
                <a16:creationId xmlns:a16="http://schemas.microsoft.com/office/drawing/2014/main" id="{DB4A320E-0120-F902-223B-28F29F2A7E62}"/>
              </a:ext>
            </a:extLst>
          </p:cNvPr>
          <p:cNvSpPr txBox="1"/>
          <p:nvPr/>
        </p:nvSpPr>
        <p:spPr>
          <a:xfrm>
            <a:off x="0" y="705177"/>
            <a:ext cx="9223057" cy="5447645"/>
          </a:xfrm>
          <a:prstGeom prst="rect">
            <a:avLst/>
          </a:prstGeom>
          <a:noFill/>
        </p:spPr>
        <p:txBody>
          <a:bodyPr wrap="square" rtlCol="0">
            <a:spAutoFit/>
          </a:bodyPr>
          <a:lstStyle/>
          <a:p>
            <a:pPr marL="457200"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Two “systems” operate in our brains for decision making:</a:t>
            </a:r>
          </a:p>
          <a:p>
            <a:pPr marL="457200" indent="-457200">
              <a:spcBef>
                <a:spcPts val="0"/>
              </a:spcBef>
              <a:buFont typeface="Arial" panose="020B0604020202020204" pitchFamily="34" charset="0"/>
              <a:buChar char="•"/>
            </a:pPr>
            <a:r>
              <a:rPr lang="en-US" sz="2400" b="1" dirty="0">
                <a:solidFill>
                  <a:srgbClr val="C62F14"/>
                </a:solidFill>
                <a:latin typeface="Arial" panose="020B0604020202020204" pitchFamily="34" charset="0"/>
                <a:cs typeface="Arial" panose="020B0604020202020204" pitchFamily="34" charset="0"/>
              </a:rPr>
              <a:t>Experience based</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Low effort, so preferred</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Automatic, quick</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“Jump to a conclusion”</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Based on similar previous experiences</a:t>
            </a:r>
          </a:p>
          <a:p>
            <a:pPr marL="1371600" lvl="2"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But is it really similar…how close…?</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Perception versus reality</a:t>
            </a:r>
          </a:p>
          <a:p>
            <a:pPr marL="914400" lvl="1" indent="-457200">
              <a:spcBef>
                <a:spcPts val="0"/>
              </a:spcBef>
              <a:buFont typeface="Arial" panose="020B0604020202020204" pitchFamily="34" charset="0"/>
              <a:buChar char="•"/>
            </a:pPr>
            <a:r>
              <a:rPr lang="en-US" sz="2400" b="1" i="1" dirty="0">
                <a:latin typeface="Arial" panose="020B0604020202020204" pitchFamily="34" charset="0"/>
                <a:cs typeface="Arial" panose="020B0604020202020204" pitchFamily="34" charset="0"/>
              </a:rPr>
              <a:t>Rules most of what we do</a:t>
            </a:r>
          </a:p>
          <a:p>
            <a:pPr marL="457200" indent="-457200">
              <a:buFont typeface="Arial" panose="020B0604020202020204" pitchFamily="34" charset="0"/>
              <a:buChar char="•"/>
            </a:pPr>
            <a:r>
              <a:rPr lang="en-US" sz="2400" b="1" dirty="0">
                <a:solidFill>
                  <a:srgbClr val="C62F14"/>
                </a:solidFill>
                <a:latin typeface="Arial" panose="020B0604020202020204" pitchFamily="34" charset="0"/>
                <a:cs typeface="Arial" panose="020B0604020202020204" pitchFamily="34" charset="0"/>
              </a:rPr>
              <a:t>Computation based</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Requires mental activity and effort</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“Have to think about it…”</a:t>
            </a:r>
          </a:p>
          <a:p>
            <a:pPr marL="914400" lvl="1" indent="-4572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Contemplate complex choices</a:t>
            </a:r>
          </a:p>
          <a:p>
            <a:pPr marL="914400" lvl="1" indent="-457200">
              <a:spcBef>
                <a:spcPts val="0"/>
              </a:spcBef>
              <a:buFont typeface="Arial" panose="020B0604020202020204" pitchFamily="34" charset="0"/>
              <a:buChar char="•"/>
            </a:pPr>
            <a:r>
              <a:rPr lang="en-US" sz="2400" b="1" i="1" dirty="0">
                <a:latin typeface="Arial" panose="020B0604020202020204" pitchFamily="34" charset="0"/>
                <a:cs typeface="Arial" panose="020B0604020202020204" pitchFamily="34" charset="0"/>
              </a:rPr>
              <a:t>Reluctant to engage and overrule “experience”</a:t>
            </a:r>
          </a:p>
        </p:txBody>
      </p:sp>
    </p:spTree>
    <p:extLst>
      <p:ext uri="{BB962C8B-B14F-4D97-AF65-F5344CB8AC3E}">
        <p14:creationId xmlns:p14="http://schemas.microsoft.com/office/powerpoint/2010/main" val="2069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ChangeArrowheads="1"/>
          </p:cNvSpPr>
          <p:nvPr/>
        </p:nvSpPr>
        <p:spPr bwMode="auto">
          <a:xfrm>
            <a:off x="2713992" y="2092167"/>
            <a:ext cx="1056320" cy="3025923"/>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29701" name="Line 4"/>
          <p:cNvSpPr>
            <a:spLocks noChangeShapeType="1"/>
          </p:cNvSpPr>
          <p:nvPr/>
        </p:nvSpPr>
        <p:spPr bwMode="auto">
          <a:xfrm>
            <a:off x="2085975" y="2469990"/>
            <a:ext cx="4651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02" name="Line 5"/>
          <p:cNvSpPr>
            <a:spLocks noChangeShapeType="1"/>
          </p:cNvSpPr>
          <p:nvPr/>
        </p:nvSpPr>
        <p:spPr bwMode="auto">
          <a:xfrm>
            <a:off x="2087564" y="2900203"/>
            <a:ext cx="46513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03" name="Line 6"/>
          <p:cNvSpPr>
            <a:spLocks noChangeShapeType="1"/>
          </p:cNvSpPr>
          <p:nvPr/>
        </p:nvSpPr>
        <p:spPr bwMode="auto">
          <a:xfrm>
            <a:off x="2089150" y="3316128"/>
            <a:ext cx="465138"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04" name="Line 7"/>
          <p:cNvSpPr>
            <a:spLocks noChangeShapeType="1"/>
          </p:cNvSpPr>
          <p:nvPr/>
        </p:nvSpPr>
        <p:spPr bwMode="auto">
          <a:xfrm>
            <a:off x="2090739" y="3746340"/>
            <a:ext cx="465137"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05" name="Line 8"/>
          <p:cNvSpPr>
            <a:spLocks noChangeShapeType="1"/>
          </p:cNvSpPr>
          <p:nvPr/>
        </p:nvSpPr>
        <p:spPr bwMode="auto">
          <a:xfrm>
            <a:off x="2092325" y="4162265"/>
            <a:ext cx="4651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06" name="Line 9"/>
          <p:cNvSpPr>
            <a:spLocks noChangeShapeType="1"/>
          </p:cNvSpPr>
          <p:nvPr/>
        </p:nvSpPr>
        <p:spPr bwMode="auto">
          <a:xfrm>
            <a:off x="2079625" y="4563903"/>
            <a:ext cx="4651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07" name="Line 10"/>
          <p:cNvSpPr>
            <a:spLocks noChangeShapeType="1"/>
          </p:cNvSpPr>
          <p:nvPr/>
        </p:nvSpPr>
        <p:spPr bwMode="auto">
          <a:xfrm>
            <a:off x="4002089" y="3993990"/>
            <a:ext cx="5365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0" name="Rectangle 13"/>
          <p:cNvSpPr>
            <a:spLocks noChangeArrowheads="1"/>
          </p:cNvSpPr>
          <p:nvPr/>
        </p:nvSpPr>
        <p:spPr bwMode="auto">
          <a:xfrm>
            <a:off x="7935912" y="2063592"/>
            <a:ext cx="1436687" cy="305449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29711" name="AutoShape 14"/>
          <p:cNvSpPr>
            <a:spLocks noChangeArrowheads="1"/>
          </p:cNvSpPr>
          <p:nvPr/>
        </p:nvSpPr>
        <p:spPr bwMode="auto">
          <a:xfrm>
            <a:off x="9372600" y="3072697"/>
            <a:ext cx="801914" cy="701128"/>
          </a:xfrm>
          <a:prstGeom prst="rightArrow">
            <a:avLst>
              <a:gd name="adj1" fmla="val 50000"/>
              <a:gd name="adj2" fmla="val 31911"/>
            </a:avLst>
          </a:prstGeom>
          <a:solidFill>
            <a:schemeClr val="tx1"/>
          </a:solidFill>
          <a:ln w="9525">
            <a:solidFill>
              <a:schemeClr val="tx1"/>
            </a:solidFill>
            <a:miter lim="800000"/>
            <a:headEnd/>
            <a:tailEnd/>
          </a:ln>
        </p:spPr>
        <p:txBody>
          <a:bodyPr wrap="square" anchor="ctr">
            <a:spAutoFit/>
          </a:bodyPr>
          <a:lstStyle/>
          <a:p>
            <a:endParaRPr lang="en-US" dirty="0"/>
          </a:p>
        </p:txBody>
      </p:sp>
      <p:sp>
        <p:nvSpPr>
          <p:cNvPr id="29712" name="Line 15"/>
          <p:cNvSpPr>
            <a:spLocks noChangeShapeType="1"/>
          </p:cNvSpPr>
          <p:nvPr/>
        </p:nvSpPr>
        <p:spPr bwMode="auto">
          <a:xfrm>
            <a:off x="4002089" y="2455703"/>
            <a:ext cx="8858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3" name="Line 16"/>
          <p:cNvSpPr>
            <a:spLocks noChangeShapeType="1"/>
          </p:cNvSpPr>
          <p:nvPr/>
        </p:nvSpPr>
        <p:spPr bwMode="auto">
          <a:xfrm>
            <a:off x="3987801" y="2746215"/>
            <a:ext cx="9001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4" name="Line 17"/>
          <p:cNvSpPr>
            <a:spLocks noChangeShapeType="1"/>
          </p:cNvSpPr>
          <p:nvPr/>
        </p:nvSpPr>
        <p:spPr bwMode="auto">
          <a:xfrm>
            <a:off x="3987801" y="3051015"/>
            <a:ext cx="9001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5" name="Line 18"/>
          <p:cNvSpPr>
            <a:spLocks noChangeShapeType="1"/>
          </p:cNvSpPr>
          <p:nvPr/>
        </p:nvSpPr>
        <p:spPr bwMode="auto">
          <a:xfrm>
            <a:off x="4002089" y="4371815"/>
            <a:ext cx="52863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6" name="Line 19"/>
          <p:cNvSpPr>
            <a:spLocks noChangeShapeType="1"/>
          </p:cNvSpPr>
          <p:nvPr/>
        </p:nvSpPr>
        <p:spPr bwMode="auto">
          <a:xfrm>
            <a:off x="3987801" y="4719478"/>
            <a:ext cx="5492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7" name="Line 20"/>
          <p:cNvSpPr>
            <a:spLocks noChangeShapeType="1"/>
          </p:cNvSpPr>
          <p:nvPr/>
        </p:nvSpPr>
        <p:spPr bwMode="auto">
          <a:xfrm>
            <a:off x="7543801" y="4473415"/>
            <a:ext cx="3778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8" name="Line 21"/>
          <p:cNvSpPr>
            <a:spLocks noChangeShapeType="1"/>
          </p:cNvSpPr>
          <p:nvPr/>
        </p:nvSpPr>
        <p:spPr bwMode="auto">
          <a:xfrm>
            <a:off x="6948489" y="2717640"/>
            <a:ext cx="97313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19" name="Line 22"/>
          <p:cNvSpPr>
            <a:spLocks noChangeShapeType="1"/>
          </p:cNvSpPr>
          <p:nvPr/>
        </p:nvSpPr>
        <p:spPr bwMode="auto">
          <a:xfrm>
            <a:off x="8661400" y="5097304"/>
            <a:ext cx="0" cy="581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61463" name="Line 23"/>
          <p:cNvSpPr>
            <a:spLocks noChangeShapeType="1"/>
          </p:cNvSpPr>
          <p:nvPr/>
        </p:nvSpPr>
        <p:spPr bwMode="auto">
          <a:xfrm>
            <a:off x="9590088" y="3617753"/>
            <a:ext cx="0" cy="19732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dirty="0"/>
          </a:p>
        </p:txBody>
      </p:sp>
      <p:sp>
        <p:nvSpPr>
          <p:cNvPr id="29721" name="Line 24"/>
          <p:cNvSpPr>
            <a:spLocks noChangeShapeType="1"/>
          </p:cNvSpPr>
          <p:nvPr/>
        </p:nvSpPr>
        <p:spPr bwMode="auto">
          <a:xfrm>
            <a:off x="2100263" y="4995703"/>
            <a:ext cx="45085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22" name="Line 25"/>
          <p:cNvSpPr>
            <a:spLocks noChangeShapeType="1"/>
          </p:cNvSpPr>
          <p:nvPr/>
        </p:nvSpPr>
        <p:spPr bwMode="auto">
          <a:xfrm>
            <a:off x="2100263" y="4995704"/>
            <a:ext cx="0" cy="682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29723" name="Line 26"/>
          <p:cNvSpPr>
            <a:spLocks noChangeShapeType="1"/>
          </p:cNvSpPr>
          <p:nvPr/>
        </p:nvSpPr>
        <p:spPr bwMode="auto">
          <a:xfrm>
            <a:off x="2100263" y="5678328"/>
            <a:ext cx="7497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29724" name="Line 27"/>
          <p:cNvSpPr>
            <a:spLocks noChangeShapeType="1"/>
          </p:cNvSpPr>
          <p:nvPr/>
        </p:nvSpPr>
        <p:spPr bwMode="auto">
          <a:xfrm flipH="1">
            <a:off x="9692965" y="3617753"/>
            <a:ext cx="1" cy="20605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29725" name="Text Box 28"/>
          <p:cNvSpPr txBox="1">
            <a:spLocks noChangeArrowheads="1"/>
          </p:cNvSpPr>
          <p:nvPr/>
        </p:nvSpPr>
        <p:spPr bwMode="auto">
          <a:xfrm>
            <a:off x="2667001" y="3225641"/>
            <a:ext cx="1204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1600" b="1" dirty="0">
                <a:cs typeface="Arial" charset="0"/>
              </a:rPr>
              <a:t>Input Functions</a:t>
            </a:r>
          </a:p>
        </p:txBody>
      </p:sp>
      <p:sp>
        <p:nvSpPr>
          <p:cNvPr id="29726" name="Text Box 29"/>
          <p:cNvSpPr txBox="1">
            <a:spLocks noChangeArrowheads="1"/>
          </p:cNvSpPr>
          <p:nvPr/>
        </p:nvSpPr>
        <p:spPr bwMode="auto">
          <a:xfrm>
            <a:off x="996181" y="3409790"/>
            <a:ext cx="103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ts val="0"/>
              </a:spcBef>
              <a:buNone/>
            </a:pPr>
            <a:r>
              <a:rPr lang="en-US" sz="1600" b="1" dirty="0">
                <a:cs typeface="Arial" charset="0"/>
              </a:rPr>
              <a:t>Sensory</a:t>
            </a:r>
          </a:p>
          <a:p>
            <a:pPr eaLnBrk="1" hangingPunct="1">
              <a:spcBef>
                <a:spcPts val="0"/>
              </a:spcBef>
              <a:buNone/>
            </a:pPr>
            <a:r>
              <a:rPr lang="en-US" sz="1600" b="1" dirty="0">
                <a:cs typeface="Arial" charset="0"/>
              </a:rPr>
              <a:t>Inputs</a:t>
            </a:r>
          </a:p>
        </p:txBody>
      </p:sp>
      <p:sp>
        <p:nvSpPr>
          <p:cNvPr id="29727" name="Text Box 30"/>
          <p:cNvSpPr txBox="1">
            <a:spLocks noChangeArrowheads="1"/>
          </p:cNvSpPr>
          <p:nvPr/>
        </p:nvSpPr>
        <p:spPr bwMode="auto">
          <a:xfrm>
            <a:off x="5119689" y="5679915"/>
            <a:ext cx="2308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1600" b="1" dirty="0">
                <a:cs typeface="Arial" charset="0"/>
              </a:rPr>
              <a:t>Feedback Loops</a:t>
            </a:r>
          </a:p>
        </p:txBody>
      </p:sp>
      <p:sp>
        <p:nvSpPr>
          <p:cNvPr id="29728" name="Text Box 31"/>
          <p:cNvSpPr txBox="1">
            <a:spLocks noChangeArrowheads="1"/>
          </p:cNvSpPr>
          <p:nvPr/>
        </p:nvSpPr>
        <p:spPr bwMode="auto">
          <a:xfrm>
            <a:off x="2106773" y="1275986"/>
            <a:ext cx="5889625"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ts val="0"/>
              </a:spcBef>
              <a:buNone/>
            </a:pPr>
            <a:r>
              <a:rPr lang="en-US" sz="1100" b="1" dirty="0">
                <a:solidFill>
                  <a:srgbClr val="000099"/>
                </a:solidFill>
                <a:cs typeface="Arial" charset="0"/>
              </a:rPr>
              <a:t>Filters </a:t>
            </a:r>
          </a:p>
          <a:p>
            <a:pPr algn="ctr" eaLnBrk="1" hangingPunct="1">
              <a:buNone/>
            </a:pPr>
            <a:r>
              <a:rPr lang="en-US" sz="1100" b="1" dirty="0">
                <a:solidFill>
                  <a:srgbClr val="000099"/>
                </a:solidFill>
                <a:cs typeface="Arial" charset="0"/>
              </a:rPr>
              <a:t>(Distractions, pattern matching, experience, emotions…)</a:t>
            </a:r>
          </a:p>
        </p:txBody>
      </p:sp>
      <p:sp>
        <p:nvSpPr>
          <p:cNvPr id="29729" name="Text Box 32"/>
          <p:cNvSpPr txBox="1">
            <a:spLocks noChangeArrowheads="1"/>
          </p:cNvSpPr>
          <p:nvPr/>
        </p:nvSpPr>
        <p:spPr bwMode="auto">
          <a:xfrm>
            <a:off x="5408900" y="2311489"/>
            <a:ext cx="142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1600" b="1" dirty="0">
                <a:cs typeface="Arial" charset="0"/>
              </a:rPr>
              <a:t>Conscious Workspace</a:t>
            </a:r>
          </a:p>
        </p:txBody>
      </p:sp>
      <p:grpSp>
        <p:nvGrpSpPr>
          <p:cNvPr id="7" name="Group 6">
            <a:extLst>
              <a:ext uri="{FF2B5EF4-FFF2-40B4-BE49-F238E27FC236}">
                <a16:creationId xmlns:a16="http://schemas.microsoft.com/office/drawing/2014/main" id="{EEA74456-DA68-4235-AD12-D4C9BA9AFD56}"/>
              </a:ext>
            </a:extLst>
          </p:cNvPr>
          <p:cNvGrpSpPr/>
          <p:nvPr/>
        </p:nvGrpSpPr>
        <p:grpSpPr>
          <a:xfrm>
            <a:off x="4584131" y="3817777"/>
            <a:ext cx="2959668" cy="1219450"/>
            <a:chOff x="4584131" y="3817777"/>
            <a:chExt cx="2959668" cy="1219450"/>
          </a:xfrm>
        </p:grpSpPr>
        <p:sp>
          <p:nvSpPr>
            <p:cNvPr id="29708" name="Rectangle 11"/>
            <p:cNvSpPr>
              <a:spLocks noChangeArrowheads="1"/>
            </p:cNvSpPr>
            <p:nvPr/>
          </p:nvSpPr>
          <p:spPr bwMode="auto">
            <a:xfrm>
              <a:off x="4584131" y="3817777"/>
              <a:ext cx="2959668" cy="12194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29730" name="Text Box 33"/>
            <p:cNvSpPr txBox="1">
              <a:spLocks noChangeArrowheads="1"/>
            </p:cNvSpPr>
            <p:nvPr/>
          </p:nvSpPr>
          <p:spPr bwMode="auto">
            <a:xfrm>
              <a:off x="4946831" y="4180610"/>
              <a:ext cx="2538053" cy="70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1600" b="1" dirty="0">
                  <a:cs typeface="Arial" charset="0"/>
                </a:rPr>
                <a:t>Long-term memory</a:t>
              </a:r>
            </a:p>
            <a:p>
              <a:pPr eaLnBrk="1" hangingPunct="1">
                <a:buNone/>
              </a:pPr>
              <a:r>
                <a:rPr lang="en-US" sz="1600" b="1" dirty="0">
                  <a:cs typeface="Arial" charset="0"/>
                </a:rPr>
                <a:t>(Knowledge base)</a:t>
              </a:r>
            </a:p>
          </p:txBody>
        </p:sp>
      </p:grpSp>
      <p:sp>
        <p:nvSpPr>
          <p:cNvPr id="29731" name="Text Box 34"/>
          <p:cNvSpPr txBox="1">
            <a:spLocks noChangeArrowheads="1"/>
          </p:cNvSpPr>
          <p:nvPr/>
        </p:nvSpPr>
        <p:spPr bwMode="auto">
          <a:xfrm>
            <a:off x="8037514" y="3239929"/>
            <a:ext cx="1247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1600" b="1" dirty="0">
                <a:cs typeface="Arial" charset="0"/>
              </a:rPr>
              <a:t>Output Functions</a:t>
            </a:r>
          </a:p>
        </p:txBody>
      </p:sp>
      <p:sp>
        <p:nvSpPr>
          <p:cNvPr id="29732" name="Text Box 35"/>
          <p:cNvSpPr txBox="1">
            <a:spLocks noChangeArrowheads="1"/>
          </p:cNvSpPr>
          <p:nvPr/>
        </p:nvSpPr>
        <p:spPr bwMode="auto">
          <a:xfrm>
            <a:off x="9952828" y="2607281"/>
            <a:ext cx="1957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1600" b="1" dirty="0">
                <a:cs typeface="Arial" charset="0"/>
              </a:rPr>
              <a:t>Actions: Hands, Feet, etc.</a:t>
            </a:r>
          </a:p>
        </p:txBody>
      </p:sp>
      <p:sp>
        <p:nvSpPr>
          <p:cNvPr id="29733" name="Rectangle 36"/>
          <p:cNvSpPr>
            <a:spLocks noChangeArrowheads="1"/>
          </p:cNvSpPr>
          <p:nvPr/>
        </p:nvSpPr>
        <p:spPr bwMode="auto">
          <a:xfrm>
            <a:off x="4938999" y="2042953"/>
            <a:ext cx="271810" cy="10968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endParaRPr lang="en-US" dirty="0"/>
          </a:p>
        </p:txBody>
      </p:sp>
      <p:sp>
        <p:nvSpPr>
          <p:cNvPr id="29734" name="Line 37"/>
          <p:cNvSpPr>
            <a:spLocks noChangeShapeType="1"/>
          </p:cNvSpPr>
          <p:nvPr/>
        </p:nvSpPr>
        <p:spPr bwMode="auto">
          <a:xfrm>
            <a:off x="5046663" y="1720754"/>
            <a:ext cx="0" cy="3190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9735" name="AutoShape 38"/>
          <p:cNvSpPr>
            <a:spLocks noChangeArrowheads="1"/>
          </p:cNvSpPr>
          <p:nvPr/>
        </p:nvSpPr>
        <p:spPr bwMode="auto">
          <a:xfrm>
            <a:off x="5364164" y="3192056"/>
            <a:ext cx="449261" cy="568821"/>
          </a:xfrm>
          <a:prstGeom prst="upArrow">
            <a:avLst>
              <a:gd name="adj1" fmla="val 50000"/>
              <a:gd name="adj2" fmla="val 38043"/>
            </a:avLst>
          </a:prstGeom>
          <a:solidFill>
            <a:schemeClr val="tx1"/>
          </a:solidFill>
          <a:ln w="9525">
            <a:solidFill>
              <a:schemeClr val="tx1"/>
            </a:solidFill>
            <a:miter lim="800000"/>
            <a:headEnd/>
            <a:tailEnd/>
          </a:ln>
        </p:spPr>
        <p:txBody>
          <a:bodyPr wrap="square" anchor="ctr">
            <a:spAutoFit/>
          </a:bodyPr>
          <a:lstStyle/>
          <a:p>
            <a:endParaRPr lang="en-US" dirty="0"/>
          </a:p>
        </p:txBody>
      </p:sp>
      <p:sp>
        <p:nvSpPr>
          <p:cNvPr id="29736" name="AutoShape 39"/>
          <p:cNvSpPr>
            <a:spLocks noChangeArrowheads="1"/>
          </p:cNvSpPr>
          <p:nvPr/>
        </p:nvSpPr>
        <p:spPr bwMode="auto">
          <a:xfrm flipV="1">
            <a:off x="6431916" y="3205003"/>
            <a:ext cx="435608" cy="568821"/>
          </a:xfrm>
          <a:prstGeom prst="upArrow">
            <a:avLst>
              <a:gd name="adj1" fmla="val 50000"/>
              <a:gd name="adj2" fmla="val 38043"/>
            </a:avLst>
          </a:prstGeom>
          <a:solidFill>
            <a:schemeClr val="tx1"/>
          </a:solidFill>
          <a:ln w="9525">
            <a:solidFill>
              <a:schemeClr val="tx1"/>
            </a:solidFill>
            <a:miter lim="800000"/>
            <a:headEnd/>
            <a:tailEnd/>
          </a:ln>
        </p:spPr>
        <p:txBody>
          <a:bodyPr wrap="square" anchor="ctr">
            <a:spAutoFit/>
          </a:bodyPr>
          <a:lstStyle/>
          <a:p>
            <a:endParaRPr lang="en-US" dirty="0"/>
          </a:p>
        </p:txBody>
      </p:sp>
      <p:sp>
        <p:nvSpPr>
          <p:cNvPr id="29737" name="Line 40"/>
          <p:cNvSpPr>
            <a:spLocks noChangeShapeType="1"/>
          </p:cNvSpPr>
          <p:nvPr/>
        </p:nvSpPr>
        <p:spPr bwMode="auto">
          <a:xfrm flipH="1">
            <a:off x="5210810" y="2046129"/>
            <a:ext cx="8114" cy="1059111"/>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61481" name="Rectangle 41"/>
          <p:cNvSpPr>
            <a:spLocks noChangeArrowheads="1"/>
          </p:cNvSpPr>
          <p:nvPr/>
        </p:nvSpPr>
        <p:spPr bwMode="auto">
          <a:xfrm>
            <a:off x="9826771" y="4851083"/>
            <a:ext cx="22990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t>James Reason &amp; Alan Hobbs (2003)</a:t>
            </a:r>
          </a:p>
        </p:txBody>
      </p:sp>
      <p:sp>
        <p:nvSpPr>
          <p:cNvPr id="43" name="Rectangle 12"/>
          <p:cNvSpPr>
            <a:spLocks noChangeArrowheads="1"/>
          </p:cNvSpPr>
          <p:nvPr/>
        </p:nvSpPr>
        <p:spPr bwMode="auto">
          <a:xfrm>
            <a:off x="4918869" y="2042953"/>
            <a:ext cx="2046287" cy="1074737"/>
          </a:xfrm>
          <a:prstGeom prst="rect">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dirty="0"/>
          </a:p>
        </p:txBody>
      </p:sp>
      <p:sp>
        <p:nvSpPr>
          <p:cNvPr id="45" name="TextBox 44">
            <a:extLst>
              <a:ext uri="{FF2B5EF4-FFF2-40B4-BE49-F238E27FC236}">
                <a16:creationId xmlns:a16="http://schemas.microsoft.com/office/drawing/2014/main" id="{0FD2F462-9A79-4DD2-B8E2-2E455823722C}"/>
              </a:ext>
            </a:extLst>
          </p:cNvPr>
          <p:cNvSpPr txBox="1"/>
          <p:nvPr/>
        </p:nvSpPr>
        <p:spPr>
          <a:xfrm>
            <a:off x="303212" y="215086"/>
            <a:ext cx="11888788" cy="707886"/>
          </a:xfrm>
          <a:prstGeom prst="rect">
            <a:avLst/>
          </a:prstGeom>
          <a:noFill/>
        </p:spPr>
        <p:txBody>
          <a:bodyPr wrap="square">
            <a:spAutoFit/>
          </a:bodyPr>
          <a:lstStyle/>
          <a:p>
            <a:pPr eaLnBrk="1" hangingPunct="1">
              <a:buNone/>
            </a:pPr>
            <a:r>
              <a:rPr lang="en-US" sz="4000" b="1" dirty="0">
                <a:solidFill>
                  <a:srgbClr val="002060"/>
                </a:solidFill>
                <a:latin typeface="Arial" panose="020B0604020202020204" pitchFamily="34" charset="0"/>
                <a:cs typeface="Arial" panose="020B0604020202020204" pitchFamily="34" charset="0"/>
              </a:rPr>
              <a:t>A Simplified “Blueprint” of Mental Functioning</a:t>
            </a:r>
          </a:p>
        </p:txBody>
      </p:sp>
      <p:pic>
        <p:nvPicPr>
          <p:cNvPr id="4" name="Picture 3">
            <a:extLst>
              <a:ext uri="{FF2B5EF4-FFF2-40B4-BE49-F238E27FC236}">
                <a16:creationId xmlns:a16="http://schemas.microsoft.com/office/drawing/2014/main" id="{C71FCA47-4774-41F8-84EF-9184E20A3F9A}"/>
              </a:ext>
            </a:extLst>
          </p:cNvPr>
          <p:cNvPicPr>
            <a:picLocks noChangeAspect="1"/>
          </p:cNvPicPr>
          <p:nvPr/>
        </p:nvPicPr>
        <p:blipFill>
          <a:blip r:embed="rId3"/>
          <a:stretch>
            <a:fillRect/>
          </a:stretch>
        </p:blipFill>
        <p:spPr>
          <a:xfrm>
            <a:off x="11007859" y="5232995"/>
            <a:ext cx="1080644" cy="1612523"/>
          </a:xfrm>
          <a:prstGeom prst="rect">
            <a:avLst/>
          </a:prstGeom>
        </p:spPr>
      </p:pic>
      <p:pic>
        <p:nvPicPr>
          <p:cNvPr id="6" name="Picture 5">
            <a:extLst>
              <a:ext uri="{FF2B5EF4-FFF2-40B4-BE49-F238E27FC236}">
                <a16:creationId xmlns:a16="http://schemas.microsoft.com/office/drawing/2014/main" id="{6C423C36-0EA2-4926-84DC-4EE9D1A19468}"/>
              </a:ext>
            </a:extLst>
          </p:cNvPr>
          <p:cNvPicPr>
            <a:picLocks noChangeAspect="1"/>
          </p:cNvPicPr>
          <p:nvPr/>
        </p:nvPicPr>
        <p:blipFill>
          <a:blip r:embed="rId4"/>
          <a:stretch>
            <a:fillRect/>
          </a:stretch>
        </p:blipFill>
        <p:spPr>
          <a:xfrm>
            <a:off x="9918392" y="5232995"/>
            <a:ext cx="1076191" cy="1625005"/>
          </a:xfrm>
          <a:prstGeom prst="rect">
            <a:avLst/>
          </a:prstGeom>
        </p:spPr>
      </p:pic>
      <p:sp>
        <p:nvSpPr>
          <p:cNvPr id="2" name="Text Box 29">
            <a:extLst>
              <a:ext uri="{FF2B5EF4-FFF2-40B4-BE49-F238E27FC236}">
                <a16:creationId xmlns:a16="http://schemas.microsoft.com/office/drawing/2014/main" id="{8D360D8D-FB84-DD58-3667-E277C51105C3}"/>
              </a:ext>
            </a:extLst>
          </p:cNvPr>
          <p:cNvSpPr txBox="1">
            <a:spLocks noChangeArrowheads="1"/>
          </p:cNvSpPr>
          <p:nvPr/>
        </p:nvSpPr>
        <p:spPr bwMode="auto">
          <a:xfrm>
            <a:off x="2711451" y="978519"/>
            <a:ext cx="1276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2000" b="1" dirty="0">
                <a:solidFill>
                  <a:srgbClr val="06CAD4"/>
                </a:solidFill>
                <a:cs typeface="Arial" charset="0"/>
              </a:rPr>
              <a:t>Sensing</a:t>
            </a:r>
            <a:r>
              <a:rPr lang="en-US" sz="1600" b="1" dirty="0">
                <a:cs typeface="Arial" charset="0"/>
              </a:rPr>
              <a:t> </a:t>
            </a:r>
          </a:p>
        </p:txBody>
      </p:sp>
      <p:sp>
        <p:nvSpPr>
          <p:cNvPr id="3" name="Text Box 35">
            <a:extLst>
              <a:ext uri="{FF2B5EF4-FFF2-40B4-BE49-F238E27FC236}">
                <a16:creationId xmlns:a16="http://schemas.microsoft.com/office/drawing/2014/main" id="{BB1B3E55-F932-A206-0E2E-B68459A62601}"/>
              </a:ext>
            </a:extLst>
          </p:cNvPr>
          <p:cNvSpPr txBox="1">
            <a:spLocks noChangeArrowheads="1"/>
          </p:cNvSpPr>
          <p:nvPr/>
        </p:nvSpPr>
        <p:spPr bwMode="auto">
          <a:xfrm>
            <a:off x="8519977" y="994997"/>
            <a:ext cx="11729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None/>
            </a:pPr>
            <a:r>
              <a:rPr lang="en-US" sz="2000" b="1" dirty="0">
                <a:solidFill>
                  <a:srgbClr val="06CAD4"/>
                </a:solidFill>
                <a:cs typeface="Arial" charset="0"/>
              </a:rPr>
              <a:t>Acting</a:t>
            </a:r>
          </a:p>
        </p:txBody>
      </p:sp>
      <p:sp>
        <p:nvSpPr>
          <p:cNvPr id="5" name="TextBox 4">
            <a:extLst>
              <a:ext uri="{FF2B5EF4-FFF2-40B4-BE49-F238E27FC236}">
                <a16:creationId xmlns:a16="http://schemas.microsoft.com/office/drawing/2014/main" id="{1B34CF69-090F-99DE-24E6-8327109983EB}"/>
              </a:ext>
            </a:extLst>
          </p:cNvPr>
          <p:cNvSpPr txBox="1"/>
          <p:nvPr/>
        </p:nvSpPr>
        <p:spPr>
          <a:xfrm>
            <a:off x="5588794" y="818667"/>
            <a:ext cx="1702691" cy="707886"/>
          </a:xfrm>
          <a:prstGeom prst="rect">
            <a:avLst/>
          </a:prstGeom>
          <a:noFill/>
        </p:spPr>
        <p:txBody>
          <a:bodyPr wrap="square" rtlCol="0">
            <a:spAutoFit/>
          </a:bodyPr>
          <a:lstStyle/>
          <a:p>
            <a:pPr>
              <a:buNone/>
            </a:pPr>
            <a:r>
              <a:rPr lang="en-US" sz="2000" b="1" dirty="0">
                <a:solidFill>
                  <a:srgbClr val="06CAD4"/>
                </a:solidFill>
              </a:rPr>
              <a:t>Perceiving  &amp; Deciding</a:t>
            </a:r>
          </a:p>
        </p:txBody>
      </p:sp>
    </p:spTree>
    <p:extLst>
      <p:ext uri="{BB962C8B-B14F-4D97-AF65-F5344CB8AC3E}">
        <p14:creationId xmlns:p14="http://schemas.microsoft.com/office/powerpoint/2010/main" val="17295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7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7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7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7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7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7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7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7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7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7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7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7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7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7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7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7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7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7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7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71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7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7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7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7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71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72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97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97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97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4" grpId="0" animBg="1"/>
      <p:bldP spid="29705" grpId="0" animBg="1"/>
      <p:bldP spid="29706" grpId="0" animBg="1"/>
      <p:bldP spid="29707" grpId="0" animBg="1"/>
      <p:bldP spid="29710" grpId="0" animBg="1"/>
      <p:bldP spid="29711" grpId="0" animBg="1"/>
      <p:bldP spid="29712" grpId="0" animBg="1"/>
      <p:bldP spid="29713" grpId="0" animBg="1"/>
      <p:bldP spid="29714" grpId="0" animBg="1"/>
      <p:bldP spid="29715" grpId="0" animBg="1"/>
      <p:bldP spid="29716" grpId="0" animBg="1"/>
      <p:bldP spid="29717" grpId="0" animBg="1"/>
      <p:bldP spid="29718" grpId="0" animBg="1"/>
      <p:bldP spid="29719" grpId="0" animBg="1"/>
      <p:bldP spid="29721" grpId="0" animBg="1"/>
      <p:bldP spid="29722" grpId="0" animBg="1"/>
      <p:bldP spid="29723" grpId="0" animBg="1"/>
      <p:bldP spid="29724" grpId="0" animBg="1"/>
      <p:bldP spid="29725" grpId="0"/>
      <p:bldP spid="29726" grpId="0"/>
      <p:bldP spid="29727" grpId="0"/>
      <p:bldP spid="29728" grpId="0"/>
      <p:bldP spid="29729" grpId="0"/>
      <p:bldP spid="29731" grpId="0"/>
      <p:bldP spid="29732" grpId="0"/>
      <p:bldP spid="29733" grpId="0" animBg="1"/>
      <p:bldP spid="29734" grpId="0" animBg="1"/>
      <p:bldP spid="29735" grpId="0" animBg="1"/>
      <p:bldP spid="29736" grpId="0" animBg="1"/>
      <p:bldP spid="29737" grpId="0" animBg="1"/>
      <p:bldP spid="61481"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61E4-2293-44DF-92F5-C21518804126}"/>
              </a:ext>
            </a:extLst>
          </p:cNvPr>
          <p:cNvSpPr>
            <a:spLocks noGrp="1"/>
          </p:cNvSpPr>
          <p:nvPr>
            <p:ph type="title"/>
          </p:nvPr>
        </p:nvSpPr>
        <p:spPr/>
        <p:txBody>
          <a:bodyPr>
            <a:normAutofit fontScale="90000"/>
          </a:bodyPr>
          <a:lstStyle/>
          <a:p>
            <a:r>
              <a:rPr lang="en-US" sz="4000" dirty="0">
                <a:ea typeface="ＭＳ Ｐゴシック" pitchFamily="34" charset="-128"/>
              </a:rPr>
              <a:t>In </a:t>
            </a:r>
            <a:r>
              <a:rPr lang="en-US" dirty="0">
                <a:ea typeface="ＭＳ Ｐゴシック" pitchFamily="34" charset="-128"/>
              </a:rPr>
              <a:t>a</a:t>
            </a:r>
            <a:r>
              <a:rPr lang="en-US" sz="4000" dirty="0">
                <a:ea typeface="ＭＳ Ｐゴシック" pitchFamily="34" charset="-128"/>
              </a:rPr>
              <a:t> Nutshell…</a:t>
            </a:r>
          </a:p>
        </p:txBody>
      </p:sp>
      <p:sp>
        <p:nvSpPr>
          <p:cNvPr id="15" name="Content Placeholder 1">
            <a:extLst>
              <a:ext uri="{FF2B5EF4-FFF2-40B4-BE49-F238E27FC236}">
                <a16:creationId xmlns:a16="http://schemas.microsoft.com/office/drawing/2014/main" id="{B9E63608-A533-2821-C98F-D587BFE5C1E1}"/>
              </a:ext>
            </a:extLst>
          </p:cNvPr>
          <p:cNvSpPr>
            <a:spLocks noGrp="1"/>
          </p:cNvSpPr>
          <p:nvPr>
            <p:ph idx="1"/>
          </p:nvPr>
        </p:nvSpPr>
        <p:spPr>
          <a:xfrm>
            <a:off x="571500" y="954088"/>
            <a:ext cx="10733617" cy="4391025"/>
          </a:xfrm>
        </p:spPr>
        <p:txBody>
          <a:bodyPr>
            <a:normAutofit fontScale="92500"/>
          </a:bodyPr>
          <a:lstStyle/>
          <a:p>
            <a:r>
              <a:rPr lang="en-US" dirty="0"/>
              <a:t>If we’ve seen it before (and can get at it), we can quickly, respond to a situation (sometimes correctly and successfully) </a:t>
            </a:r>
          </a:p>
          <a:p>
            <a:r>
              <a:rPr lang="en-US" dirty="0"/>
              <a:t>If we haven’t seen it before (or can’t get to it—shelf life) we must compute, which is slow, trial and error, and really difficult to retrace once we are heading down a (wrong) path</a:t>
            </a:r>
          </a:p>
          <a:p>
            <a:r>
              <a:rPr lang="en-US" dirty="0"/>
              <a:t>This </a:t>
            </a:r>
            <a:r>
              <a:rPr lang="en-US" i="1" dirty="0"/>
              <a:t>DEFINES</a:t>
            </a:r>
            <a:r>
              <a:rPr lang="en-US" dirty="0"/>
              <a:t> proficiency in three important ways:</a:t>
            </a:r>
          </a:p>
          <a:p>
            <a:pPr lvl="1"/>
            <a:r>
              <a:rPr lang="en-US" dirty="0"/>
              <a:t>We must </a:t>
            </a:r>
            <a:r>
              <a:rPr lang="en-US" i="1" dirty="0"/>
              <a:t>train</a:t>
            </a:r>
            <a:r>
              <a:rPr lang="en-US" dirty="0"/>
              <a:t> in order to have new things in our memory/muscle banks</a:t>
            </a:r>
          </a:p>
          <a:p>
            <a:pPr lvl="1"/>
            <a:r>
              <a:rPr lang="en-US" dirty="0"/>
              <a:t>We must regularly </a:t>
            </a:r>
            <a:r>
              <a:rPr lang="en-US" i="1" dirty="0"/>
              <a:t>practice</a:t>
            </a:r>
            <a:r>
              <a:rPr lang="en-US" dirty="0"/>
              <a:t> in order to get better, but more importantly, to have it available for recall</a:t>
            </a:r>
          </a:p>
          <a:p>
            <a:pPr lvl="1"/>
            <a:r>
              <a:rPr lang="en-US" dirty="0"/>
              <a:t>We must train using </a:t>
            </a:r>
            <a:r>
              <a:rPr lang="en-US" i="1" dirty="0"/>
              <a:t>scenarios</a:t>
            </a:r>
            <a:r>
              <a:rPr lang="en-US" dirty="0"/>
              <a:t> to form associations</a:t>
            </a:r>
          </a:p>
          <a:p>
            <a:pPr marL="457200" lvl="1" indent="0">
              <a:buNone/>
            </a:pPr>
            <a:endParaRPr lang="en-US" dirty="0"/>
          </a:p>
        </p:txBody>
      </p:sp>
      <p:sp>
        <p:nvSpPr>
          <p:cNvPr id="17" name="Content Placeholder 1">
            <a:extLst>
              <a:ext uri="{FF2B5EF4-FFF2-40B4-BE49-F238E27FC236}">
                <a16:creationId xmlns:a16="http://schemas.microsoft.com/office/drawing/2014/main" id="{1A9EC13F-F8D0-85AA-E569-562D289BCB7D}"/>
              </a:ext>
            </a:extLst>
          </p:cNvPr>
          <p:cNvSpPr txBox="1">
            <a:spLocks/>
          </p:cNvSpPr>
          <p:nvPr/>
        </p:nvSpPr>
        <p:spPr>
          <a:xfrm>
            <a:off x="1973549" y="5203248"/>
            <a:ext cx="9094254" cy="4634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dirty="0"/>
              <a:t>Learn new things and practice old things</a:t>
            </a:r>
          </a:p>
        </p:txBody>
      </p:sp>
    </p:spTree>
    <p:extLst>
      <p:ext uri="{BB962C8B-B14F-4D97-AF65-F5344CB8AC3E}">
        <p14:creationId xmlns:p14="http://schemas.microsoft.com/office/powerpoint/2010/main" val="10635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T1LtJmSb"/>
  <p:tag name="ARTICULATE_DESIGN_ID_CUSTOM DESIGN" val="ShLpoQ3C"/>
  <p:tag name="ARTICULATE_SLIDE_THUMBNAIL_REFRESH" val="1"/>
  <p:tag name="ARTICULATE_PROJECT_OPEN" val="0"/>
  <p:tag name="ARTICULATE_SLIDE_COUNT" val="4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fb5309-02d4-4703-9391-451c35aa3e46" xsi:nil="true"/>
    <lcf76f155ced4ddcb4097134ff3c332f xmlns="cb8b9acd-dabe-4a01-8ff1-24e1742fdb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B2ACC40B803147A314B5B694074160" ma:contentTypeVersion="18" ma:contentTypeDescription="Create a new document." ma:contentTypeScope="" ma:versionID="981411c90150ca0dae02b62456687d3d">
  <xsd:schema xmlns:xsd="http://www.w3.org/2001/XMLSchema" xmlns:xs="http://www.w3.org/2001/XMLSchema" xmlns:p="http://schemas.microsoft.com/office/2006/metadata/properties" xmlns:ns2="cb8b9acd-dabe-4a01-8ff1-24e1742fdbf0" xmlns:ns3="7efb5309-02d4-4703-9391-451c35aa3e46" targetNamespace="http://schemas.microsoft.com/office/2006/metadata/properties" ma:root="true" ma:fieldsID="6a95ba57e595efa2f2ed1be72bf56d95" ns2:_="" ns3:_="">
    <xsd:import namespace="cb8b9acd-dabe-4a01-8ff1-24e1742fdbf0"/>
    <xsd:import namespace="7efb5309-02d4-4703-9391-451c35aa3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9acd-dabe-4a01-8ff1-24e1742fd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51b491-77c5-4453-bcd0-2c522fd091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b5309-02d4-4703-9391-451c35aa3e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3acb4a-fcea-401f-b60f-09e1a43a7428}" ma:internalName="TaxCatchAll" ma:showField="CatchAllData" ma:web="7efb5309-02d4-4703-9391-451c35aa3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ds:schemaRefs>
    <ds:schemaRef ds:uri="http://schemas.openxmlformats.org/package/2006/metadata/core-properties"/>
    <ds:schemaRef ds:uri="http://purl.org/dc/elements/1.1/"/>
    <ds:schemaRef ds:uri="http://www.w3.org/XML/1998/namespace"/>
    <ds:schemaRef ds:uri="http://schemas.microsoft.com/office/2006/metadata/properties"/>
    <ds:schemaRef ds:uri="http://schemas.microsoft.com/office/infopath/2007/PartnerControls"/>
    <ds:schemaRef ds:uri="http://purl.org/dc/dcmitype/"/>
    <ds:schemaRef ds:uri="http://schemas.microsoft.com/office/2006/documentManagement/types"/>
    <ds:schemaRef ds:uri="http://schemas.microsoft.com/sharepoint/v4"/>
    <ds:schemaRef ds:uri="04289566-cf42-4ce7-aa7c-2469c3d4502e"/>
    <ds:schemaRef ds:uri="http://purl.org/dc/terms/"/>
  </ds:schemaRefs>
</ds:datastoreItem>
</file>

<file path=customXml/itemProps2.xml><?xml version="1.0" encoding="utf-8"?>
<ds:datastoreItem xmlns:ds="http://schemas.openxmlformats.org/officeDocument/2006/customXml" ds:itemID="{639F9612-845E-49C4-B3E6-A5321F63D1D4}"/>
</file>

<file path=customXml/itemProps3.xml><?xml version="1.0" encoding="utf-8"?>
<ds:datastoreItem xmlns:ds="http://schemas.openxmlformats.org/officeDocument/2006/customXml" ds:itemID="{5070B659-0C12-40C0-9760-0FF9620AA7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35996</TotalTime>
  <Words>9251</Words>
  <Application>Microsoft Office PowerPoint</Application>
  <PresentationFormat>Widescreen</PresentationFormat>
  <Paragraphs>799</Paragraphs>
  <Slides>48</Slides>
  <Notes>47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ＭＳ Ｐゴシック</vt:lpstr>
      <vt:lpstr>Arial</vt:lpstr>
      <vt:lpstr>Arial Bold</vt:lpstr>
      <vt:lpstr>Calibri</vt:lpstr>
      <vt:lpstr>Cambria</vt:lpstr>
      <vt:lpstr>Helvetica Neue Medium</vt:lpstr>
      <vt:lpstr>Lato</vt:lpstr>
      <vt:lpstr>Libre Baskerville</vt:lpstr>
      <vt:lpstr>National</vt:lpstr>
      <vt:lpstr>Times</vt:lpstr>
      <vt:lpstr>Times New Roman</vt:lpstr>
      <vt:lpstr>var(--font-family-body)</vt:lpstr>
      <vt:lpstr>1_Custom Design</vt:lpstr>
      <vt:lpstr>Custom Design</vt:lpstr>
      <vt:lpstr>PowerPoint Presentation</vt:lpstr>
      <vt:lpstr>Overview </vt:lpstr>
      <vt:lpstr>PowerPoint Presentation</vt:lpstr>
      <vt:lpstr>Humans and Information</vt:lpstr>
      <vt:lpstr>Brainiac Flying</vt:lpstr>
      <vt:lpstr>This Is Really Interesting…</vt:lpstr>
      <vt:lpstr>Understanding Human Decision Making</vt:lpstr>
      <vt:lpstr>PowerPoint Presentation</vt:lpstr>
      <vt:lpstr>In a Nutshell…</vt:lpstr>
      <vt:lpstr>Conscious Workspace: Think and Store</vt:lpstr>
      <vt:lpstr>PowerPoint Presentation</vt:lpstr>
      <vt:lpstr>Long Term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Proficiency and Peace of Mind</vt:lpstr>
      <vt:lpstr>Thank You For Attending! </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Stephen Bateman</cp:lastModifiedBy>
  <cp:revision>1192</cp:revision>
  <dcterms:created xsi:type="dcterms:W3CDTF">2005-01-28T20:32:53Z</dcterms:created>
  <dcterms:modified xsi:type="dcterms:W3CDTF">2024-09-30T01:52:24Z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44590612-6b62-40de-9b77-d231b3867f6e</vt:lpwstr>
  </property>
  <property fmtid="{D5CDD505-2E9C-101B-9397-08002B2CF9AE}" pid="4" name="ArticulateGUID">
    <vt:lpwstr>5A4C87E4-F6AD-482F-8C22-82125F6970CC</vt:lpwstr>
  </property>
  <property fmtid="{D5CDD505-2E9C-101B-9397-08002B2CF9AE}" pid="5" name="ArticulatePath">
    <vt:lpwstr>Human Factors Intro and Safety Culture-PPT-Wide-Rev 2</vt:lpwstr>
  </property>
</Properties>
</file>