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1"/>
  </p:notesMasterIdLst>
  <p:handoutMasterIdLst>
    <p:handoutMasterId r:id="rId32"/>
  </p:handoutMasterIdLst>
  <p:sldIdLst>
    <p:sldId id="273" r:id="rId7"/>
    <p:sldId id="274" r:id="rId8"/>
    <p:sldId id="275" r:id="rId9"/>
    <p:sldId id="384" r:id="rId10"/>
    <p:sldId id="382" r:id="rId11"/>
    <p:sldId id="383" r:id="rId12"/>
    <p:sldId id="386" r:id="rId13"/>
    <p:sldId id="385" r:id="rId14"/>
    <p:sldId id="387" r:id="rId15"/>
    <p:sldId id="388" r:id="rId16"/>
    <p:sldId id="389" r:id="rId17"/>
    <p:sldId id="346" r:id="rId18"/>
    <p:sldId id="361" r:id="rId19"/>
    <p:sldId id="362" r:id="rId20"/>
    <p:sldId id="372" r:id="rId21"/>
    <p:sldId id="367" r:id="rId22"/>
    <p:sldId id="369" r:id="rId23"/>
    <p:sldId id="370" r:id="rId24"/>
    <p:sldId id="358" r:id="rId25"/>
    <p:sldId id="341" r:id="rId26"/>
    <p:sldId id="288" r:id="rId27"/>
    <p:sldId id="335" r:id="rId28"/>
    <p:sldId id="488" r:id="rId29"/>
    <p:sldId id="390" r:id="rId30"/>
  </p:sldIdLst>
  <p:sldSz cx="12192000" cy="6858000"/>
  <p:notesSz cx="6858000" cy="9296400"/>
  <p:custDataLst>
    <p:tags r:id="rId33"/>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275"/>
            <p14:sldId id="384"/>
            <p14:sldId id="382"/>
            <p14:sldId id="383"/>
            <p14:sldId id="386"/>
            <p14:sldId id="385"/>
            <p14:sldId id="387"/>
            <p14:sldId id="388"/>
            <p14:sldId id="389"/>
            <p14:sldId id="346"/>
            <p14:sldId id="361"/>
            <p14:sldId id="362"/>
            <p14:sldId id="372"/>
            <p14:sldId id="367"/>
            <p14:sldId id="369"/>
            <p14:sldId id="370"/>
            <p14:sldId id="358"/>
            <p14:sldId id="341"/>
            <p14:sldId id="288"/>
            <p14:sldId id="335"/>
            <p14:sldId id="488"/>
            <p14:sldId id="390"/>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63102" autoAdjust="0"/>
  </p:normalViewPr>
  <p:slideViewPr>
    <p:cSldViewPr snapToGrid="0">
      <p:cViewPr varScale="1">
        <p:scale>
          <a:sx n="61" d="100"/>
          <a:sy n="61" d="100"/>
        </p:scale>
        <p:origin x="1548" y="72"/>
      </p:cViewPr>
      <p:guideLst>
        <p:guide orient="horz" pos="536"/>
        <p:guide pos="45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35" Type="http://schemas.openxmlformats.org/officeDocument/2006/relationships/viewProps" Target="viewProps.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Times New Roman" pitchFamily="18" charset="0"/>
                <a:ea typeface="+mn-ea"/>
                <a:cs typeface="+mn-cs"/>
              </a:rPr>
              <a:t>2022/12-07-272(I)PP</a:t>
            </a:r>
            <a:r>
              <a:rPr lang="en-US" sz="1200" b="0" i="0" u="none" strike="noStrike" kern="1200" dirty="0">
                <a:solidFill>
                  <a:schemeClr val="tx1"/>
                </a:solidFill>
                <a:effectLst/>
                <a:latin typeface="Times New Roman" pitchFamily="18" charset="0"/>
                <a:ea typeface="+mn-ea"/>
                <a:cs typeface="+mn-cs"/>
              </a:rPr>
              <a:t> </a:t>
            </a:r>
            <a:r>
              <a:rPr lang="en-US" dirty="0">
                <a:latin typeface="Times New Roman" pitchFamily="18" charset="0"/>
                <a:ea typeface="ＭＳ Ｐゴシック" pitchFamily="34" charset="-128"/>
              </a:rPr>
              <a:t>Original Author: John Steuernagle 03/17/2021;  POC Kevin Clover National FAASTeam Program Mgr. (Operations), Office (562-888-2020</a:t>
            </a:r>
            <a:endParaRPr lang="en-US" b="1" dirty="0">
              <a:latin typeface="Times New Roman" pitchFamily="18" charset="0"/>
              <a:ea typeface="ＭＳ Ｐゴシック" pitchFamily="34" charset="-128"/>
            </a:endParaRPr>
          </a:p>
          <a:p>
            <a:pPr eaLnBrk="1" hangingPunct="1"/>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This is the title slide </a:t>
            </a:r>
            <a:r>
              <a:rPr lang="en-US" b="0" i="1" dirty="0">
                <a:latin typeface="Times New Roman" pitchFamily="18" charset="0"/>
                <a:ea typeface="ＭＳ Ｐゴシック" pitchFamily="34" charset="-128"/>
              </a:rPr>
              <a:t>for </a:t>
            </a:r>
            <a:r>
              <a:rPr lang="en-US" b="1" i="0" dirty="0">
                <a:latin typeface="Times New Roman" pitchFamily="18" charset="0"/>
                <a:ea typeface="ＭＳ Ｐゴシック" pitchFamily="34" charset="-128"/>
              </a:rPr>
              <a:t>Risk-based Flight Review </a:t>
            </a:r>
            <a:r>
              <a:rPr lang="en-US" b="1" i="0" baseline="0" dirty="0">
                <a:latin typeface="Times New Roman" pitchFamily="18" charset="0"/>
                <a:ea typeface="ＭＳ Ｐゴシック" pitchFamily="34" charset="-128"/>
              </a:rPr>
              <a:t>and </a:t>
            </a:r>
            <a:r>
              <a:rPr lang="en-US" b="1" i="1" dirty="0">
                <a:latin typeface="Times New Roman" pitchFamily="18" charset="0"/>
                <a:ea typeface="ＭＳ Ｐゴシック" pitchFamily="34" charset="-128"/>
              </a:rPr>
              <a:t>WINGS</a:t>
            </a:r>
            <a:endParaRPr lang="en-US" dirty="0">
              <a:latin typeface="Times New Roman" pitchFamily="18" charset="0"/>
              <a:ea typeface="ＭＳ Ｐゴシック" pitchFamily="34" charset="-128"/>
            </a:endParaRPr>
          </a:p>
          <a:p>
            <a:pPr eaLnBrk="1" hangingPunct="1"/>
            <a:endParaRPr lang="en-US"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Script</a:t>
            </a:r>
            <a:r>
              <a:rPr lang="en-US" b="1" i="0" baseline="0" dirty="0">
                <a:latin typeface="Times New Roman" pitchFamily="18" charset="0"/>
                <a:ea typeface="ＭＳ Ｐゴシック" pitchFamily="34" charset="-128"/>
              </a:rPr>
              <a:t> -  </a:t>
            </a:r>
            <a:r>
              <a:rPr lang="en-US" i="0" dirty="0">
                <a:latin typeface="Times New Roman" pitchFamily="18" charset="0"/>
                <a:ea typeface="ＭＳ Ｐゴシック" pitchFamily="34" charset="-128"/>
              </a:rPr>
              <a:t>We have included a script of suggested dialog with most slides.  The</a:t>
            </a:r>
            <a:r>
              <a:rPr lang="en-US" i="0" baseline="0" dirty="0">
                <a:latin typeface="Times New Roman" pitchFamily="18" charset="0"/>
                <a:ea typeface="ＭＳ Ｐゴシック" pitchFamily="34" charset="-128"/>
              </a:rPr>
              <a:t> script will always appear in a </a:t>
            </a:r>
            <a:r>
              <a:rPr lang="en-US" b="1" i="0" baseline="0" dirty="0">
                <a:latin typeface="Times New Roman" pitchFamily="18" charset="0"/>
                <a:ea typeface="ＭＳ Ｐゴシック" pitchFamily="34" charset="-128"/>
              </a:rPr>
              <a:t>non-italic font</a:t>
            </a:r>
            <a:r>
              <a:rPr lang="en-US" i="0" baseline="0" dirty="0">
                <a:latin typeface="Times New Roman" pitchFamily="18" charset="0"/>
                <a:ea typeface="ＭＳ Ｐゴシック" pitchFamily="34" charset="-128"/>
              </a:rPr>
              <a:t>. </a:t>
            </a:r>
            <a:r>
              <a:rPr lang="en-US" i="0" dirty="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Presentation Instructions - </a:t>
            </a:r>
            <a:r>
              <a:rPr lang="en-US" i="1" dirty="0">
                <a:latin typeface="Times New Roman" pitchFamily="18" charset="0"/>
                <a:ea typeface="ＭＳ Ｐゴシック" pitchFamily="34" charset="-128"/>
              </a:rPr>
              <a:t>(stage direction and  presentation suggestions) will be preceded by a  </a:t>
            </a:r>
            <a:r>
              <a:rPr lang="en-US" b="1" dirty="0">
                <a:latin typeface="Times New Roman" pitchFamily="18" charset="0"/>
                <a:ea typeface="ＭＳ Ｐゴシック" pitchFamily="34" charset="-128"/>
              </a:rPr>
              <a:t>Bold header:</a:t>
            </a:r>
            <a:r>
              <a:rPr lang="en-US" b="1" baseline="0" dirty="0">
                <a:latin typeface="Times New Roman" pitchFamily="18" charset="0"/>
                <a:ea typeface="ＭＳ Ｐゴシック" pitchFamily="34" charset="-128"/>
              </a:rPr>
              <a:t> </a:t>
            </a:r>
            <a:r>
              <a:rPr lang="en-US" i="1" dirty="0">
                <a:latin typeface="Times New Roman" pitchFamily="18" charset="0"/>
                <a:ea typeface="ＭＳ Ｐゴシック" pitchFamily="34" charset="-128"/>
              </a:rPr>
              <a:t>the instructions themselves will be in </a:t>
            </a:r>
            <a:r>
              <a:rPr lang="en-US" b="1" i="1" dirty="0">
                <a:latin typeface="Times New Roman" pitchFamily="18" charset="0"/>
                <a:ea typeface="ＭＳ Ｐゴシック" pitchFamily="34" charset="-128"/>
              </a:rPr>
              <a:t>Italic fonts</a:t>
            </a:r>
            <a:r>
              <a:rPr lang="en-US" i="1" dirty="0">
                <a:latin typeface="Times New Roman" pitchFamily="18" charset="0"/>
                <a:ea typeface="ＭＳ Ｐゴシック" pitchFamily="34" charset="-128"/>
              </a:rPr>
              <a:t>.  See slides 2,</a:t>
            </a:r>
            <a:r>
              <a:rPr lang="en-US" i="1" baseline="0" dirty="0">
                <a:latin typeface="Times New Roman" pitchFamily="18" charset="0"/>
                <a:ea typeface="ＭＳ Ｐゴシック" pitchFamily="34" charset="-128"/>
              </a:rPr>
              <a:t> for an example of slides with Presentation Instructions only.</a:t>
            </a:r>
            <a:endParaRPr lang="en-US" i="1" dirty="0">
              <a:latin typeface="Times New Roman" pitchFamily="18" charset="0"/>
              <a:ea typeface="ＭＳ Ｐゴシック" pitchFamily="34" charset="-128"/>
            </a:endParaRPr>
          </a:p>
          <a:p>
            <a:pPr eaLnBrk="1" hangingPunct="1"/>
            <a:endParaRPr lang="en-US"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Program control instructions</a:t>
            </a:r>
            <a:r>
              <a:rPr lang="en-US" b="1" i="0" baseline="0" dirty="0">
                <a:latin typeface="Times New Roman" pitchFamily="18" charset="0"/>
                <a:ea typeface="ＭＳ Ｐゴシック" pitchFamily="34" charset="-128"/>
              </a:rPr>
              <a:t> -</a:t>
            </a:r>
            <a:r>
              <a:rPr lang="en-US" b="1" i="0" dirty="0">
                <a:latin typeface="Times New Roman" pitchFamily="18" charset="0"/>
                <a:ea typeface="ＭＳ Ｐゴシック" pitchFamily="34" charset="-128"/>
              </a:rPr>
              <a:t> </a:t>
            </a:r>
            <a:r>
              <a:rPr lang="en-US" i="1" dirty="0">
                <a:latin typeface="Times New Roman" pitchFamily="18" charset="0"/>
                <a:ea typeface="ＭＳ Ｐゴシック" pitchFamily="34" charset="-128"/>
              </a:rPr>
              <a:t>will be in bold fonts and look like this:  </a:t>
            </a:r>
            <a:r>
              <a:rPr lang="en-US" b="1" dirty="0">
                <a:latin typeface="Times New Roman" pitchFamily="18" charset="0"/>
                <a:ea typeface="ＭＳ Ｐゴシック" pitchFamily="34" charset="-128"/>
              </a:rPr>
              <a:t>(Click) </a:t>
            </a:r>
            <a:r>
              <a:rPr lang="en-US" i="1" dirty="0">
                <a:latin typeface="Times New Roman" pitchFamily="18" charset="0"/>
                <a:ea typeface="ＭＳ Ｐゴシック" pitchFamily="34" charset="-128"/>
              </a:rPr>
              <a:t>for building information within a slide;  or this:  </a:t>
            </a:r>
            <a:r>
              <a:rPr lang="en-US" b="1" dirty="0">
                <a:latin typeface="Times New Roman" pitchFamily="18" charset="0"/>
                <a:ea typeface="ＭＳ Ｐゴシック" pitchFamily="34" charset="-128"/>
              </a:rPr>
              <a:t>(Next Slide) </a:t>
            </a:r>
            <a:r>
              <a:rPr lang="en-US" i="1" dirty="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a:latin typeface="Times New Roman" pitchFamily="18" charset="0"/>
                <a:ea typeface="ＭＳ Ｐゴシック" pitchFamily="34" charset="-128"/>
              </a:rPr>
              <a:t>Background</a:t>
            </a:r>
            <a:r>
              <a:rPr lang="en-US" b="1" i="0" baseline="0" dirty="0">
                <a:latin typeface="Times New Roman" pitchFamily="18" charset="0"/>
                <a:ea typeface="ＭＳ Ｐゴシック" pitchFamily="34" charset="-128"/>
              </a:rPr>
              <a:t> information - </a:t>
            </a:r>
            <a:r>
              <a:rPr lang="en-US" i="1" dirty="0">
                <a:latin typeface="Times New Roman" pitchFamily="18" charset="0"/>
                <a:ea typeface="ＭＳ Ｐゴシック" pitchFamily="34" charset="-128"/>
              </a:rPr>
              <a:t>Some slides may contain background information that supports the concepts presented in the program.  </a:t>
            </a:r>
            <a:br>
              <a:rPr lang="en-US" i="1" dirty="0">
                <a:latin typeface="Times New Roman" pitchFamily="18" charset="0"/>
                <a:ea typeface="ＭＳ Ｐゴシック" pitchFamily="34" charset="-128"/>
              </a:rPr>
            </a:br>
            <a:r>
              <a:rPr lang="en-US" i="1" dirty="0">
                <a:latin typeface="Times New Roman" pitchFamily="18" charset="0"/>
                <a:ea typeface="ＭＳ Ｐゴシック" pitchFamily="34" charset="-128"/>
              </a:rPr>
              <a:t>Background information will always appear last and will be preceded by a bold  </a:t>
            </a:r>
            <a:r>
              <a:rPr lang="en-US" b="1" dirty="0">
                <a:latin typeface="Times New Roman" pitchFamily="18" charset="0"/>
                <a:ea typeface="ＭＳ Ｐゴシック" pitchFamily="34" charset="-128"/>
              </a:rPr>
              <a:t>Background: </a:t>
            </a:r>
            <a:r>
              <a:rPr lang="en-US" i="1" dirty="0">
                <a:latin typeface="Times New Roman" pitchFamily="18" charset="0"/>
                <a:ea typeface="ＭＳ Ｐゴシック" pitchFamily="34" charset="-128"/>
              </a:rPr>
              <a:t>identification.</a:t>
            </a: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The production team hope you and your audience will enjoy the show.   Break a leg!  </a:t>
            </a:r>
          </a:p>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 </a:t>
            </a:r>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Flight activities will include the items listed on screen and any special activities discussed in the pre-review.</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1086725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Post-flight activities should include a thorough debrief.  You should expect an honest and comprehensive assessment of your performance with suggestions for improvement.  This is also an excellent time to develop a proficiency training plan that will not only ensure that you maintain your performance level but also enable you to attain higher levels of performance and additional capabilities.  </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11</a:t>
            </a:fld>
            <a:endParaRPr lang="en-US"/>
          </a:p>
        </p:txBody>
      </p:sp>
    </p:spTree>
    <p:extLst>
      <p:ext uri="{BB962C8B-B14F-4D97-AF65-F5344CB8AC3E}">
        <p14:creationId xmlns:p14="http://schemas.microsoft.com/office/powerpoint/2010/main" val="1028562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a:t>WINGS </a:t>
            </a:r>
            <a:r>
              <a:rPr lang="en-US" b="0" i="0" baseline="0" dirty="0"/>
              <a:t>knowledge and flight activities are available on FAASafety.gov.  </a:t>
            </a:r>
            <a:r>
              <a:rPr lang="en-US" dirty="0"/>
              <a:t>Completing the Advanced </a:t>
            </a:r>
            <a:r>
              <a:rPr lang="en-US" b="1" i="1" dirty="0"/>
              <a:t>WINGS</a:t>
            </a:r>
            <a:r>
              <a:rPr lang="en-US" b="1" dirty="0"/>
              <a:t> </a:t>
            </a:r>
            <a:r>
              <a:rPr lang="en-US" b="0" dirty="0"/>
              <a:t>Flight Review Flight Activity, together with 3-</a:t>
            </a:r>
            <a:r>
              <a:rPr lang="en-US" b="1" i="1" dirty="0"/>
              <a:t>WINGS </a:t>
            </a:r>
            <a:r>
              <a:rPr lang="en-US" b="0" i="0" dirty="0"/>
              <a:t>knowledge activities will earn a Flight Review.  In fact, earning any phase of </a:t>
            </a:r>
            <a:r>
              <a:rPr lang="en-US" b="1" i="1" dirty="0"/>
              <a:t>WINGS</a:t>
            </a:r>
            <a:r>
              <a:rPr lang="en-US" b="0" i="0" dirty="0"/>
              <a:t> satisfies the requirements of 14.CFR § 61.56.</a:t>
            </a:r>
            <a:endParaRPr lang="en-US" b="1" baseline="0" dirty="0"/>
          </a:p>
          <a:p>
            <a:endParaRPr lang="en-US" b="0" i="0" baseline="0" dirty="0"/>
          </a:p>
          <a:p>
            <a:r>
              <a:rPr lang="en-US" b="1" i="0" baseline="0" dirty="0"/>
              <a:t>(Next Slide)</a:t>
            </a:r>
            <a:endParaRPr lang="en-US" b="1" i="1" baseline="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3183918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Proficiency Training works best if it’s not done all at once, but rather spaced out at regular intervals.  The </a:t>
            </a:r>
            <a:r>
              <a:rPr lang="en-US" b="1" i="1" dirty="0"/>
              <a:t>WINGS </a:t>
            </a:r>
            <a:r>
              <a:rPr lang="en-US" b="0" i="0" dirty="0"/>
              <a:t>Topic of the Quarter program consists of eight activities pursued over the course of one year.  Because a full year’s proficiency</a:t>
            </a:r>
            <a:r>
              <a:rPr lang="en-US" b="0" i="0" baseline="0" dirty="0"/>
              <a:t> is mapped out for you, </a:t>
            </a:r>
            <a:r>
              <a:rPr lang="en-US" b="0" i="0" dirty="0"/>
              <a:t>It’s an excellent way to get started with</a:t>
            </a:r>
            <a:r>
              <a:rPr lang="en-US" b="0" i="0" baseline="0" dirty="0"/>
              <a:t> </a:t>
            </a:r>
            <a:r>
              <a:rPr lang="en-US" b="1" i="1" baseline="0" dirty="0"/>
              <a:t>WINGS.</a:t>
            </a:r>
            <a:endParaRPr lang="en-US" b="0" i="0" dirty="0"/>
          </a:p>
          <a:p>
            <a:endParaRPr lang="en-US" b="0" i="0" dirty="0"/>
          </a:p>
          <a:p>
            <a:r>
              <a:rPr lang="en-US" b="0" i="0" dirty="0"/>
              <a:t>Each quarter, </a:t>
            </a:r>
            <a:r>
              <a:rPr lang="en-US" b="1" i="1" dirty="0"/>
              <a:t>WINGS </a:t>
            </a:r>
            <a:r>
              <a:rPr lang="en-US" b="0" i="0" dirty="0"/>
              <a:t>Pilots</a:t>
            </a:r>
            <a:r>
              <a:rPr lang="en-US" b="0" i="0" baseline="0" dirty="0"/>
              <a:t> take an on-line safety course.  All courses are self-paced.  Most take no more than an hour or two and they can be completed at home.  Our online courses build solid decision-making skills that you’ll employ on the ground and in the air.</a:t>
            </a:r>
          </a:p>
          <a:p>
            <a:endParaRPr lang="en-US" b="0" i="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endParaRPr lang="en-US" b="1" dirty="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1129432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participants also fly with a Flight Instructor to complete a </a:t>
            </a:r>
            <a:r>
              <a:rPr lang="en-US" b="1" i="1" dirty="0"/>
              <a:t>WINGS </a:t>
            </a:r>
            <a:r>
              <a:rPr lang="en-US" b="0" i="0" dirty="0"/>
              <a:t>Flight Activity </a:t>
            </a:r>
            <a:r>
              <a:rPr lang="en-US" dirty="0"/>
              <a:t>at least once each quarter.  </a:t>
            </a:r>
            <a:r>
              <a:rPr lang="en-US" b="1" dirty="0"/>
              <a:t>(Click)</a:t>
            </a:r>
            <a:endParaRPr lang="en-US" dirty="0"/>
          </a:p>
          <a:p>
            <a:endParaRPr lang="en-US" dirty="0"/>
          </a:p>
          <a:p>
            <a:r>
              <a:rPr lang="en-US" dirty="0"/>
              <a:t>To access </a:t>
            </a:r>
            <a:r>
              <a:rPr lang="en-US" b="1" i="1" dirty="0"/>
              <a:t>WINGS </a:t>
            </a:r>
            <a:r>
              <a:rPr lang="en-US" b="0" i="0" dirty="0"/>
              <a:t>Topic of the Quarter Checklists and other </a:t>
            </a:r>
            <a:r>
              <a:rPr lang="en-US" b="1" i="1" dirty="0"/>
              <a:t>WINGS </a:t>
            </a:r>
            <a:r>
              <a:rPr lang="en-US" b="0" i="0" dirty="0"/>
              <a:t>information just navigate to FAASafety</a:t>
            </a:r>
            <a:r>
              <a:rPr lang="en-US" baseline="0" dirty="0"/>
              <a:t>.gov. then click on Resources\Library\WINGS or scan the QR code on screen.</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endParaRPr lang="en-US" b="1"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Background:</a:t>
            </a:r>
            <a:r>
              <a:rPr lang="en-US" b="1" baseline="0" dirty="0"/>
              <a:t>  </a:t>
            </a:r>
            <a:r>
              <a:rPr lang="en-US" b="0" baseline="0" dirty="0"/>
              <a:t>You can access the FAASafety.gov library here:  </a:t>
            </a:r>
            <a:r>
              <a:rPr lang="en-US" dirty="0"/>
              <a:t>https://faasafety.gov/gslac/ALC/lib_categoryview.aspx?categoryId=39</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b="1" dirty="0"/>
          </a:p>
          <a:p>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116105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a:t>WINGS </a:t>
            </a:r>
            <a:r>
              <a:rPr lang="en-US" b="0" i="0" baseline="0" dirty="0"/>
              <a:t>is a robust proficiency training program that works for all pilot certification levels and all general aviation aircraft.  As such, it can be a little intimidating at first.  That’s why volunteer </a:t>
            </a:r>
            <a:r>
              <a:rPr lang="en-US" b="1" i="1" baseline="0" dirty="0" err="1"/>
              <a:t>WINGSPros</a:t>
            </a:r>
            <a:r>
              <a:rPr lang="en-US" b="1" i="1" baseline="0" dirty="0"/>
              <a:t> </a:t>
            </a:r>
            <a:r>
              <a:rPr lang="en-US" b="0" i="0" baseline="0" dirty="0"/>
              <a:t>in your area are available to help you with anything related to </a:t>
            </a:r>
            <a:r>
              <a:rPr lang="en-US" b="1" i="1" baseline="0" dirty="0"/>
              <a:t>WINGS.  </a:t>
            </a:r>
            <a:r>
              <a:rPr lang="en-US" b="0" i="0" baseline="0" dirty="0"/>
              <a:t>Here’s how to find your local </a:t>
            </a:r>
            <a:r>
              <a:rPr lang="en-US" b="1" i="1" baseline="0" dirty="0" err="1"/>
              <a:t>WINGSPro</a:t>
            </a:r>
            <a:r>
              <a:rPr lang="en-US" b="1" i="1" baseline="0" dirty="0"/>
              <a:t>(s).</a:t>
            </a:r>
          </a:p>
          <a:p>
            <a:endParaRPr lang="en-US" b="1" i="1" baseline="0" dirty="0"/>
          </a:p>
          <a:p>
            <a:r>
              <a:rPr lang="en-US" b="1" i="0" baseline="0" dirty="0"/>
              <a:t>Presentation note:  </a:t>
            </a:r>
            <a:r>
              <a:rPr lang="en-US" b="0" i="1" baseline="0" dirty="0"/>
              <a:t>You may want to introduce local </a:t>
            </a:r>
            <a:r>
              <a:rPr lang="en-US" b="1" i="1" baseline="0" dirty="0" err="1"/>
              <a:t>WINGSPros</a:t>
            </a:r>
            <a:r>
              <a:rPr lang="en-US" b="0" i="1" baseline="0" dirty="0"/>
              <a:t> in attendance and ask them to present this section.  Your </a:t>
            </a:r>
            <a:r>
              <a:rPr lang="en-US" b="1" i="1" baseline="0" dirty="0" err="1"/>
              <a:t>WINGSPros</a:t>
            </a:r>
            <a:r>
              <a:rPr lang="en-US" b="0" i="1" baseline="0" dirty="0"/>
              <a:t> can edit the slide text to include their name and contact information.</a:t>
            </a:r>
            <a:endParaRPr lang="en-US" b="1" i="0" baseline="0" dirty="0"/>
          </a:p>
          <a:p>
            <a:endParaRPr lang="en-US" b="1" i="0" baseline="0" dirty="0"/>
          </a:p>
          <a:p>
            <a:r>
              <a:rPr lang="en-US" b="1" i="0" baseline="0" dirty="0"/>
              <a:t>(Next Slide)</a:t>
            </a:r>
          </a:p>
          <a:p>
            <a:endParaRPr lang="en-US" b="1" i="0" baseline="0" dirty="0"/>
          </a:p>
          <a:p>
            <a:endParaRPr lang="en-US" i="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a:p>
        </p:txBody>
      </p:sp>
    </p:spTree>
    <p:extLst>
      <p:ext uri="{BB962C8B-B14F-4D97-AF65-F5344CB8AC3E}">
        <p14:creationId xmlns:p14="http://schemas.microsoft.com/office/powerpoint/2010/main" val="997887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your local </a:t>
            </a:r>
            <a:r>
              <a:rPr lang="en-US" b="1" i="1" dirty="0" err="1"/>
              <a:t>WINGSPros</a:t>
            </a:r>
            <a:r>
              <a:rPr lang="en-US" b="1" i="1" dirty="0"/>
              <a:t> </a:t>
            </a:r>
            <a:r>
              <a:rPr lang="en-US" b="0" i="0" dirty="0"/>
              <a:t>just navigate </a:t>
            </a:r>
            <a:r>
              <a:rPr lang="en-US" b="0" i="0" baseline="0" dirty="0"/>
              <a:t>to FAASafety.gov.  Hover over the resources tab and click on FAASTeam Directory.</a:t>
            </a:r>
          </a:p>
          <a:p>
            <a:endParaRPr lang="en-US" b="0" i="0" baseline="0" dirty="0"/>
          </a:p>
          <a:p>
            <a:r>
              <a:rPr lang="en-US" b="1" i="0"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2295978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Presentation note:  </a:t>
            </a:r>
            <a:r>
              <a:rPr lang="en-US" b="0" i="1" dirty="0"/>
              <a:t>This will be more effective if you replace the</a:t>
            </a:r>
            <a:r>
              <a:rPr lang="en-US" b="0" i="1" baseline="0" dirty="0"/>
              <a:t> following illustrations with those that feature local AOR searches and </a:t>
            </a:r>
            <a:r>
              <a:rPr lang="en-US" b="1" i="1" baseline="0" dirty="0"/>
              <a:t>WINGS Pro</a:t>
            </a:r>
            <a:r>
              <a:rPr lang="en-US" b="0" i="1" baseline="0" dirty="0"/>
              <a:t> results.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1" baseline="0" dirty="0"/>
          </a:p>
          <a:p>
            <a:r>
              <a:rPr lang="en-US" dirty="0"/>
              <a:t>First select your region and district in this dropdown box.  </a:t>
            </a:r>
            <a:r>
              <a:rPr lang="en-US" b="1" dirty="0"/>
              <a:t>(Click)</a:t>
            </a:r>
          </a:p>
          <a:p>
            <a:endParaRPr lang="en-US" b="1" dirty="0"/>
          </a:p>
          <a:p>
            <a:r>
              <a:rPr lang="en-US" b="0" dirty="0"/>
              <a:t>Next</a:t>
            </a:r>
            <a:r>
              <a:rPr lang="en-US" b="0" baseline="0" dirty="0"/>
              <a:t> click the </a:t>
            </a:r>
            <a:r>
              <a:rPr lang="en-US" b="1" i="1" baseline="0" dirty="0" err="1"/>
              <a:t>WINGS</a:t>
            </a:r>
            <a:r>
              <a:rPr lang="en-US" b="0" baseline="0" dirty="0" err="1"/>
              <a:t>Pro</a:t>
            </a:r>
            <a:r>
              <a:rPr lang="en-US" b="0" baseline="0" dirty="0"/>
              <a:t> box, </a:t>
            </a:r>
            <a:r>
              <a:rPr lang="en-US" b="1" dirty="0"/>
              <a:t>(Click)</a:t>
            </a:r>
          </a:p>
          <a:p>
            <a:endParaRPr lang="en-US" b="1" dirty="0"/>
          </a:p>
          <a:p>
            <a:r>
              <a:rPr lang="en-US" b="0" dirty="0"/>
              <a:t>Then</a:t>
            </a:r>
            <a:r>
              <a:rPr lang="en-US" b="0" baseline="0" dirty="0"/>
              <a:t> click on search.   Your </a:t>
            </a:r>
            <a:r>
              <a:rPr lang="en-US" b="1" i="1" baseline="0" dirty="0" err="1"/>
              <a:t>WINGS</a:t>
            </a:r>
            <a:r>
              <a:rPr lang="en-US" b="0" baseline="0" dirty="0" err="1"/>
              <a:t>Pros</a:t>
            </a:r>
            <a:r>
              <a:rPr lang="en-US" b="0" baseline="0" dirty="0"/>
              <a:t> will appear in the list below.</a:t>
            </a:r>
          </a:p>
          <a:p>
            <a:endParaRPr lang="en-US" b="0" baseline="0" dirty="0"/>
          </a:p>
          <a:p>
            <a:r>
              <a:rPr lang="en-US" b="1" dirty="0"/>
              <a:t>(Next Slide)</a:t>
            </a: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a:p>
        </p:txBody>
      </p:sp>
    </p:spTree>
    <p:extLst>
      <p:ext uri="{BB962C8B-B14F-4D97-AF65-F5344CB8AC3E}">
        <p14:creationId xmlns:p14="http://schemas.microsoft.com/office/powerpoint/2010/main" val="2613190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partial</a:t>
            </a:r>
            <a:r>
              <a:rPr lang="en-US" baseline="0" dirty="0"/>
              <a:t> list of WINGS Pros in the Central Region. </a:t>
            </a:r>
          </a:p>
          <a:p>
            <a:endParaRPr lang="en-US" baseline="0" dirty="0"/>
          </a:p>
          <a:p>
            <a:r>
              <a:rPr lang="en-US" b="1"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3822990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rPr>
              <a:t>Finally, </a:t>
            </a:r>
            <a:r>
              <a:rPr lang="en-US" b="1" i="1" dirty="0">
                <a:latin typeface="Times New Roman" pitchFamily="18" charset="0"/>
              </a:rPr>
              <a:t>WINGS </a:t>
            </a:r>
            <a:r>
              <a:rPr lang="en-US" b="0" i="0" dirty="0">
                <a:latin typeface="Times New Roman" pitchFamily="18" charset="0"/>
              </a:rPr>
              <a:t>training yields</a:t>
            </a:r>
            <a:r>
              <a:rPr lang="en-US" b="0" i="0" baseline="0" dirty="0">
                <a:latin typeface="Times New Roman" pitchFamily="18" charset="0"/>
              </a:rPr>
              <a:t> Proficiency and Peace of Mind.  </a:t>
            </a:r>
            <a:r>
              <a:rPr lang="en-US" dirty="0">
                <a:latin typeface="Times New Roman" pitchFamily="18" charset="0"/>
              </a:rPr>
              <a:t>There’s nothing like the feeling you get when you know you’re</a:t>
            </a:r>
            <a:r>
              <a:rPr lang="en-US" baseline="0" dirty="0">
                <a:latin typeface="Times New Roman" pitchFamily="18" charset="0"/>
              </a:rPr>
              <a:t> playing your A game and in order to do that you need good coaching.  </a:t>
            </a:r>
            <a:r>
              <a:rPr lang="en-US" b="1" baseline="0" dirty="0">
                <a:latin typeface="Times New Roman" pitchFamily="18" charset="0"/>
              </a:rPr>
              <a:t>(Click)</a:t>
            </a:r>
            <a:r>
              <a:rPr lang="en-US" b="1" dirty="0">
                <a:latin typeface="Times New Roman" pitchFamily="18" charset="0"/>
              </a:rPr>
              <a:t> </a:t>
            </a:r>
          </a:p>
          <a:p>
            <a:endParaRPr lang="en-US" b="1" dirty="0">
              <a:latin typeface="Times New Roman" pitchFamily="18" charset="0"/>
            </a:endParaRPr>
          </a:p>
          <a:p>
            <a:r>
              <a:rPr lang="en-US" b="1" i="1" dirty="0">
                <a:latin typeface="Times New Roman" pitchFamily="18" charset="0"/>
              </a:rPr>
              <a:t>WINGS </a:t>
            </a:r>
            <a:r>
              <a:rPr lang="en-US" b="0" i="0" dirty="0">
                <a:latin typeface="Times New Roman" pitchFamily="18" charset="0"/>
              </a:rPr>
              <a:t>pilots are Competent.  </a:t>
            </a:r>
            <a:r>
              <a:rPr lang="en-US" b="0" dirty="0">
                <a:latin typeface="Times New Roman" pitchFamily="18" charset="0"/>
              </a:rPr>
              <a:t>They</a:t>
            </a:r>
            <a:r>
              <a:rPr lang="en-US" b="0" baseline="0" dirty="0">
                <a:latin typeface="Times New Roman" pitchFamily="18" charset="0"/>
              </a:rPr>
              <a:t> fly regularly with </a:t>
            </a:r>
            <a:r>
              <a:rPr lang="en-US" b="1" i="1" dirty="0">
                <a:latin typeface="Times New Roman" pitchFamily="18" charset="0"/>
              </a:rPr>
              <a:t>WINGS </a:t>
            </a:r>
            <a:r>
              <a:rPr lang="en-US" b="0" baseline="0" dirty="0">
                <a:latin typeface="Times New Roman" pitchFamily="18" charset="0"/>
              </a:rPr>
              <a:t>CFIs who challenge them to review what they know, explore new horizons, and to always do their best. </a:t>
            </a:r>
            <a:r>
              <a:rPr lang="en-US" b="1" dirty="0">
                <a:latin typeface="Times New Roman" pitchFamily="18" charset="0"/>
              </a:rPr>
              <a:t>Vince Lombardi</a:t>
            </a:r>
            <a:r>
              <a:rPr lang="en-US" b="0" dirty="0">
                <a:latin typeface="Times New Roman" pitchFamily="18" charset="0"/>
              </a:rPr>
              <a:t>, the famous football coach said,</a:t>
            </a:r>
            <a:r>
              <a:rPr lang="en-US" b="0" baseline="0" dirty="0">
                <a:latin typeface="Times New Roman" pitchFamily="18" charset="0"/>
              </a:rPr>
              <a:t> </a:t>
            </a:r>
            <a:r>
              <a:rPr lang="en-US" b="1" baseline="0" dirty="0">
                <a:latin typeface="Times New Roman" pitchFamily="18" charset="0"/>
              </a:rPr>
              <a:t>“Practice does not make perfect.  Only perfect practice makes perfect”.  </a:t>
            </a:r>
            <a:r>
              <a:rPr lang="en-US" b="0" baseline="0" dirty="0">
                <a:latin typeface="Times New Roman" pitchFamily="18" charset="0"/>
              </a:rPr>
              <a:t>For pilots that means flying with precision, on course, on altitude, on speed all the time. </a:t>
            </a:r>
            <a:r>
              <a:rPr lang="en-US" b="1" baseline="0" dirty="0">
                <a:latin typeface="Times New Roman" pitchFamily="18" charset="0"/>
              </a:rPr>
              <a:t>(Click)</a:t>
            </a:r>
            <a:r>
              <a:rPr lang="en-US" b="1" dirty="0">
                <a:latin typeface="Times New Roman" pitchFamily="18" charset="0"/>
              </a:rPr>
              <a:t> </a:t>
            </a:r>
            <a:endParaRPr lang="en-US" b="0" baseline="0" dirty="0">
              <a:latin typeface="Times New Roman" pitchFamily="18" charset="0"/>
            </a:endParaRPr>
          </a:p>
          <a:p>
            <a:endParaRPr lang="en-US" b="1" i="1" dirty="0">
              <a:latin typeface="Times New Roman" pitchFamily="18" charset="0"/>
            </a:endParaRPr>
          </a:p>
          <a:p>
            <a:r>
              <a:rPr lang="en-US" b="1" i="1" dirty="0">
                <a:latin typeface="Times New Roman" pitchFamily="18" charset="0"/>
              </a:rPr>
              <a:t>WINGS </a:t>
            </a:r>
            <a:r>
              <a:rPr lang="en-US" b="0" i="0" dirty="0">
                <a:latin typeface="Times New Roman" pitchFamily="18" charset="0"/>
              </a:rPr>
              <a:t>pilots are Confident.</a:t>
            </a:r>
            <a:r>
              <a:rPr lang="en-US" b="0" i="0" baseline="0" dirty="0">
                <a:latin typeface="Times New Roman" pitchFamily="18" charset="0"/>
              </a:rPr>
              <a:t>  They are well aware of their capabilities and their limitations.  They are coached to exercise sound pre and in-flight risk management so they are rarely surprised by unanticipated conditions.  </a:t>
            </a:r>
            <a:r>
              <a:rPr lang="en-US" b="0" baseline="0" dirty="0">
                <a:latin typeface="Times New Roman" pitchFamily="18" charset="0"/>
              </a:rPr>
              <a:t>Of course, they must dedicate time and money to their proficiency programs but it’s well worth it for the peace of mind that comes with confidence.  </a:t>
            </a:r>
            <a:r>
              <a:rPr lang="en-US" b="1" baseline="0" dirty="0">
                <a:latin typeface="Times New Roman" pitchFamily="18" charset="0"/>
              </a:rPr>
              <a:t>(Click)</a:t>
            </a:r>
            <a:r>
              <a:rPr lang="en-US" b="1" dirty="0">
                <a:latin typeface="Times New Roman" pitchFamily="18" charset="0"/>
              </a:rPr>
              <a:t> </a:t>
            </a:r>
          </a:p>
          <a:p>
            <a:endParaRPr lang="en-US" b="1" dirty="0">
              <a:latin typeface="Times New Roman" pitchFamily="18" charset="0"/>
            </a:endParaRPr>
          </a:p>
          <a:p>
            <a:r>
              <a:rPr lang="en-US" dirty="0">
                <a:latin typeface="Times New Roman" pitchFamily="18" charset="0"/>
              </a:rPr>
              <a:t>And, most importantly; </a:t>
            </a:r>
            <a:r>
              <a:rPr lang="en-US" b="1" i="1" dirty="0">
                <a:latin typeface="Times New Roman" pitchFamily="18" charset="0"/>
              </a:rPr>
              <a:t>WINGS </a:t>
            </a:r>
            <a:r>
              <a:rPr lang="en-US" b="0" i="0" dirty="0">
                <a:latin typeface="Times New Roman" pitchFamily="18" charset="0"/>
              </a:rPr>
              <a:t>pilots and</a:t>
            </a:r>
            <a:r>
              <a:rPr lang="en-US" b="0" i="0" baseline="0" dirty="0">
                <a:latin typeface="Times New Roman" pitchFamily="18" charset="0"/>
              </a:rPr>
              <a:t> their passengers enjoy the benefits of safe flight operations every time they take to the air.</a:t>
            </a:r>
            <a:endParaRPr lang="en-US" baseline="0" dirty="0">
              <a:latin typeface="Times New Roman" pitchFamily="18" charset="0"/>
            </a:endParaRPr>
          </a:p>
          <a:p>
            <a:endParaRPr lang="en-US" baseline="0" dirty="0">
              <a:latin typeface="Times New Roman" pitchFamily="18" charset="0"/>
            </a:endParaRPr>
          </a:p>
          <a:p>
            <a:r>
              <a:rPr lang="en-US" altLang="en-US" b="1" dirty="0">
                <a:latin typeface="Times New Roman" pitchFamily="18" charset="0"/>
                <a:ea typeface="ＭＳ Ｐゴシック" pitchFamily="34" charset="-128"/>
              </a:rPr>
              <a:t>(Next</a:t>
            </a:r>
            <a:r>
              <a:rPr lang="en-US" altLang="en-US" b="1" baseline="0" dirty="0">
                <a:latin typeface="Times New Roman" pitchFamily="18" charset="0"/>
                <a:ea typeface="ＭＳ Ｐゴシック" pitchFamily="34" charset="-128"/>
              </a:rPr>
              <a:t> Slide</a:t>
            </a:r>
            <a:r>
              <a:rPr lang="en-US" altLang="en-US" b="1" dirty="0">
                <a:latin typeface="Times New Roman" pitchFamily="18" charset="0"/>
                <a:ea typeface="ＭＳ Ｐゴシック" pitchFamily="34" charset="-128"/>
              </a:rPr>
              <a:t>) </a:t>
            </a:r>
            <a:endParaRPr lang="en-US"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268498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a:latin typeface="Times New Roman" pitchFamily="18" charset="0"/>
              <a:ea typeface="ＭＳ Ｐゴシック" pitchFamily="34" charset="-128"/>
            </a:endParaRPr>
          </a:p>
          <a:p>
            <a:r>
              <a:rPr lang="en-US" i="1" dirty="0">
                <a:latin typeface="Times New Roman" pitchFamily="18" charset="0"/>
                <a:ea typeface="ＭＳ Ｐゴシック" pitchFamily="34" charset="-128"/>
              </a:rPr>
              <a:t>You can add slides after this one to fit your situation.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248371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references for</a:t>
            </a:r>
            <a:r>
              <a:rPr lang="en-US" baseline="0" dirty="0"/>
              <a:t> additional information:  </a:t>
            </a:r>
          </a:p>
          <a:p>
            <a:endParaRPr lang="en-US" baseline="0" dirty="0"/>
          </a:p>
          <a:p>
            <a:r>
              <a:rPr lang="en-US" baseline="0" dirty="0"/>
              <a:t>FAASafety.gov is the FAASTeam website where you’ll find a wealth of safety information.  You can enroll and track your progress in the FAA WINGS Pilot Proficiency Program here.</a:t>
            </a:r>
          </a:p>
          <a:p>
            <a:endParaRPr lang="en-US" baseline="0" dirty="0"/>
          </a:p>
          <a:p>
            <a:r>
              <a:rPr lang="en-US" baseline="0" dirty="0"/>
              <a:t>Look in the FAASafety.gov library for the Off Airport Operations Guide.  In it you’ll find instructions for developing a short field performance baseline together with other useful information on operating to small fields.</a:t>
            </a:r>
          </a:p>
          <a:p>
            <a:endParaRPr lang="en-US" baseline="0" dirty="0"/>
          </a:p>
          <a:p>
            <a:r>
              <a:rPr lang="en-US" baseline="0"/>
              <a:t>Also, </a:t>
            </a:r>
            <a:r>
              <a:rPr lang="en-US" baseline="0" dirty="0"/>
              <a:t>in the FAASafety.gov Library – the Personal Minimums Development Guide – Your documented proficiency performance can be used to develop minimums that are tailored to you, your aircraft, and your mission.</a:t>
            </a:r>
          </a:p>
          <a:p>
            <a:endParaRPr lang="en-US" baseline="0" dirty="0"/>
          </a:p>
          <a:p>
            <a:r>
              <a:rPr lang="en-US" baseline="0" dirty="0"/>
              <a:t>The Library also contains additional WINGS Information and Guidance</a:t>
            </a:r>
          </a:p>
          <a:p>
            <a:endParaRPr lang="en-US" baseline="0" dirty="0"/>
          </a:p>
          <a:p>
            <a:r>
              <a:rPr lang="en-US" baseline="0" dirty="0"/>
              <a:t>I’ll leave this slide on screen while I take some questions from the audience.</a:t>
            </a:r>
          </a:p>
          <a:p>
            <a:endParaRPr lang="en-US" baseline="0" dirty="0"/>
          </a:p>
          <a:p>
            <a:r>
              <a:rPr lang="en-US" b="1" baseline="0" dirty="0"/>
              <a:t>Presentation note:  </a:t>
            </a:r>
            <a:r>
              <a:rPr lang="en-US" b="0" i="1" baseline="0" dirty="0"/>
              <a:t>Take questions from the audience while they copy information from the screen.  Then:</a:t>
            </a:r>
            <a:endParaRPr lang="en-US" b="1" baseline="0" dirty="0"/>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a:p>
        </p:txBody>
      </p:sp>
    </p:spTree>
    <p:extLst>
      <p:ext uri="{BB962C8B-B14F-4D97-AF65-F5344CB8AC3E}">
        <p14:creationId xmlns:p14="http://schemas.microsoft.com/office/powerpoint/2010/main" val="2142037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You may wish to provide your contact information and main FSDO phone number here. </a:t>
            </a:r>
            <a:r>
              <a:rPr lang="en-US" sz="1200" i="1" kern="1200" dirty="0">
                <a:solidFill>
                  <a:schemeClr val="tx1"/>
                </a:solidFill>
                <a:effectLst/>
                <a:latin typeface="Times New Roman" pitchFamily="18" charset="0"/>
                <a:ea typeface="+mn-ea"/>
                <a:cs typeface="+mn-cs"/>
              </a:rPr>
              <a:t>You can also add </a:t>
            </a:r>
            <a:r>
              <a:rPr lang="en-US" sz="1200" b="1" i="1" kern="1200" dirty="0" err="1">
                <a:solidFill>
                  <a:schemeClr val="tx1"/>
                </a:solidFill>
                <a:effectLst/>
                <a:latin typeface="Times New Roman" pitchFamily="18" charset="0"/>
                <a:ea typeface="+mn-ea"/>
                <a:cs typeface="+mn-cs"/>
              </a:rPr>
              <a:t>WINGSPro</a:t>
            </a:r>
            <a:r>
              <a:rPr lang="en-US" sz="1200" kern="1200" dirty="0">
                <a:solidFill>
                  <a:schemeClr val="tx1"/>
                </a:solidFill>
                <a:effectLst/>
                <a:latin typeface="Times New Roman" pitchFamily="18" charset="0"/>
                <a:ea typeface="+mn-ea"/>
                <a:cs typeface="+mn-cs"/>
              </a:rPr>
              <a:t> contact information.</a:t>
            </a:r>
            <a:r>
              <a:rPr lang="en-US" sz="1200" b="1" kern="1200" dirty="0">
                <a:solidFill>
                  <a:schemeClr val="tx1"/>
                </a:solidFill>
                <a:effectLst/>
                <a:latin typeface="Times New Roman" pitchFamily="18" charset="0"/>
                <a:ea typeface="+mn-ea"/>
                <a:cs typeface="+mn-cs"/>
              </a:rPr>
              <a:t> </a:t>
            </a:r>
          </a:p>
          <a:p>
            <a:endParaRPr lang="en-US" sz="1200" b="1" i="1" kern="1200" dirty="0">
              <a:solidFill>
                <a:schemeClr val="tx1"/>
              </a:solidFill>
              <a:effectLst/>
              <a:latin typeface="Times New Roman" pitchFamily="18" charset="0"/>
              <a:ea typeface="+mn-ea"/>
              <a:cs typeface="+mn-cs"/>
            </a:endParaRPr>
          </a:p>
          <a:p>
            <a:r>
              <a:rPr lang="en-US" i="1" dirty="0">
                <a:latin typeface="Times New Roman" pitchFamily="18" charset="0"/>
                <a:ea typeface="ＭＳ Ｐゴシック" pitchFamily="34" charset="-128"/>
              </a:rPr>
              <a:t>Modify with your information or leave blank.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a:p>
        </p:txBody>
      </p:sp>
    </p:spTree>
    <p:extLst>
      <p:ext uri="{BB962C8B-B14F-4D97-AF65-F5344CB8AC3E}">
        <p14:creationId xmlns:p14="http://schemas.microsoft.com/office/powerpoint/2010/main" val="1412421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presence here shows that you are vital members of our General Aviation Safety Community.  The high standards you keep and the examples you set are a great credit to you and to GA.</a:t>
            </a:r>
          </a:p>
          <a:p>
            <a:endParaRPr lang="en-US" baseline="0" dirty="0"/>
          </a:p>
          <a:p>
            <a:r>
              <a:rPr lang="en-US" baseline="0" dirty="0"/>
              <a:t>Thank you for attending.</a:t>
            </a:r>
          </a:p>
          <a:p>
            <a:endParaRPr lang="en-US" baseline="0" dirty="0"/>
          </a:p>
          <a:p>
            <a:r>
              <a:rPr lang="en-US" b="1" baseline="0"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a:p>
        </p:txBody>
      </p:sp>
    </p:spTree>
    <p:extLst>
      <p:ext uri="{BB962C8B-B14F-4D97-AF65-F5344CB8AC3E}">
        <p14:creationId xmlns:p14="http://schemas.microsoft.com/office/powerpoint/2010/main" val="1417734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Management Systems are a</a:t>
            </a:r>
            <a:r>
              <a:rPr lang="en-US" baseline="0" dirty="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a:p>
          <a:p>
            <a:r>
              <a:rPr lang="en-US" baseline="0" dirty="0"/>
              <a:t>There are 4 major components to a Safety Management System </a:t>
            </a:r>
            <a:r>
              <a:rPr lang="en-US" b="1" baseline="0" dirty="0"/>
              <a:t>(Click)</a:t>
            </a:r>
          </a:p>
          <a:p>
            <a:endParaRPr lang="en-US"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Policy – a documented commitment to safety that runs from the head of an organization to its newest member.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 Risk Management – a process that identifies</a:t>
            </a:r>
            <a:r>
              <a:rPr lang="en-US" b="0" baseline="0" dirty="0"/>
              <a:t> hazards within an operation, determines to what extent an identified hazard may impact flight safety, and controls the risk of occurrence to an acceptable level. </a:t>
            </a:r>
            <a:r>
              <a:rPr lang="en-US" b="1" baseline="0" dirty="0"/>
              <a:t>(Click)</a:t>
            </a:r>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t>Safety Assurance – By collecting and analyzing information derived from safety performance data Safety Assurance ensures the performance and effectiveness of Safety Risk Controls. </a:t>
            </a:r>
            <a:r>
              <a:rPr lang="en-US" b="1" baseline="0" dirty="0"/>
              <a:t>(Click)</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Safety</a:t>
            </a:r>
            <a:r>
              <a:rPr lang="en-US" b="0" baseline="0" dirty="0"/>
              <a:t> Promotion communicates safety information and commitment throughout the organization. </a:t>
            </a:r>
            <a:r>
              <a:rPr lang="en-US" b="1" baseline="0" dirty="0"/>
              <a:t>(Click)</a:t>
            </a:r>
          </a:p>
          <a:p>
            <a:endParaRPr lang="en-US" b="0" dirty="0"/>
          </a:p>
          <a:p>
            <a:r>
              <a:rPr lang="en-US" b="0" dirty="0"/>
              <a:t>You can find more information about Safety Management Systems at the URL on the Screen.</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dirty="0"/>
          </a:p>
        </p:txBody>
      </p:sp>
    </p:spTree>
    <p:extLst>
      <p:ext uri="{BB962C8B-B14F-4D97-AF65-F5344CB8AC3E}">
        <p14:creationId xmlns:p14="http://schemas.microsoft.com/office/powerpoint/2010/main" val="1094248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24</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a:latin typeface="Times New Roman" pitchFamily="18" charset="0"/>
              <a:ea typeface="ＭＳ Ｐゴシック" pitchFamily="34" charset="-128"/>
            </a:endParaRPr>
          </a:p>
          <a:p>
            <a:pPr eaLnBrk="1" hangingPunct="1"/>
            <a:r>
              <a:rPr lang="en-US" i="1" dirty="0">
                <a:latin typeface="Times New Roman" pitchFamily="18" charset="0"/>
                <a:ea typeface="ＭＳ Ｐゴシック" pitchFamily="34" charset="-128"/>
              </a:rPr>
              <a:t> </a:t>
            </a:r>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425261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latin typeface="Times New Roman" pitchFamily="18" charset="0"/>
                <a:ea typeface="ＭＳ Ｐゴシック" pitchFamily="34" charset="-128"/>
              </a:rPr>
              <a:t>Today’s presentation is</a:t>
            </a:r>
            <a:r>
              <a:rPr lang="en-US" baseline="0" dirty="0">
                <a:latin typeface="Times New Roman" pitchFamily="18" charset="0"/>
                <a:ea typeface="ＭＳ Ｐゴシック" pitchFamily="34" charset="-128"/>
              </a:rPr>
              <a:t> dedicated to Flight Reviews.  They’re something nearly all of us go through every two years and the General Aviation Joint Safety Committee feel that Flight Reviews that are based </a:t>
            </a:r>
            <a:r>
              <a:rPr lang="en-US" baseline="0">
                <a:latin typeface="Times New Roman" pitchFamily="18" charset="0"/>
                <a:ea typeface="ＭＳ Ｐゴシック" pitchFamily="34" charset="-128"/>
              </a:rPr>
              <a:t>on risk </a:t>
            </a:r>
            <a:r>
              <a:rPr lang="en-US" baseline="0" dirty="0">
                <a:latin typeface="Times New Roman" pitchFamily="18" charset="0"/>
                <a:ea typeface="ＭＳ Ｐゴシック" pitchFamily="34" charset="-128"/>
              </a:rPr>
              <a:t>can go a long way toward preventing accidents.</a:t>
            </a:r>
          </a:p>
          <a:p>
            <a:endParaRPr lang="en-US" baseline="0" dirty="0">
              <a:latin typeface="Times New Roman" pitchFamily="18" charset="0"/>
              <a:ea typeface="ＭＳ Ｐゴシック" pitchFamily="34" charset="-128"/>
            </a:endParaRPr>
          </a:p>
          <a:p>
            <a:r>
              <a:rPr lang="en-US" baseline="0" dirty="0">
                <a:latin typeface="Times New Roman" pitchFamily="18" charset="0"/>
                <a:ea typeface="ＭＳ Ｐゴシック" pitchFamily="34" charset="-128"/>
              </a:rPr>
              <a:t>Basing flight reviews on risk is one way to achieve an effective evaluation and education experience.  So, we’ll discuss elements of effective Flight Reviews as well.  And, to do that, we’ll reference a document available on FAASafety.gov.</a:t>
            </a:r>
          </a:p>
          <a:p>
            <a:endParaRPr lang="en-US" b="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If you’ll be discussing additional items, add them to this list. </a:t>
            </a:r>
          </a:p>
          <a:p>
            <a:endParaRPr lang="en-US"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235634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download a copy of </a:t>
            </a:r>
            <a:r>
              <a:rPr lang="en-US" b="1" i="1" dirty="0"/>
              <a:t>Conducting an Effective Flight Review </a:t>
            </a:r>
            <a:r>
              <a:rPr lang="en-US" i="0" dirty="0"/>
              <a:t>by accessing the QR code or URL on screen.  It’s written for flight instructors but it’s also excellent for preparing their clients for a great flight review experience.  And it features dozens of hyperlinks to useful information for pilots and Flight Instructors alike.  Let’s see how we can use this document to prepare for a risk-based flight review. </a:t>
            </a:r>
          </a:p>
          <a:p>
            <a:endParaRPr lang="en-US" i="0" dirty="0"/>
          </a:p>
          <a:p>
            <a:r>
              <a:rPr lang="en-US" b="1" i="0" dirty="0"/>
              <a:t>(Next Slide)</a:t>
            </a:r>
            <a:endParaRPr lang="en-US" b="1" i="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411972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name implies – a Risk-based Flight Review addresses risks associated with the familiar missions and flight environments</a:t>
            </a:r>
            <a:br>
              <a:rPr lang="en-US" dirty="0"/>
            </a:br>
            <a:r>
              <a:rPr lang="en-US" dirty="0"/>
              <a:t>where the pilots normally operate.  </a:t>
            </a:r>
            <a:r>
              <a:rPr lang="en-US" b="1" dirty="0"/>
              <a:t>(Click)</a:t>
            </a:r>
          </a:p>
          <a:p>
            <a:endParaRPr lang="en-US" b="1" dirty="0"/>
          </a:p>
          <a:p>
            <a:r>
              <a:rPr lang="en-US" b="0" dirty="0"/>
              <a:t>But it also addresses things the pilot wants to do in the future.  Both of these review aspects require a conversation with your Flight Instructor and some advance planning.  </a:t>
            </a:r>
          </a:p>
          <a:p>
            <a:endParaRPr lang="en-US" b="0" dirty="0"/>
          </a:p>
          <a:p>
            <a:r>
              <a:rPr lang="en-US" b="0" dirty="0"/>
              <a:t>That’s why it’s essential to conduct a pre-review interview to plan what will be covered in the review.</a:t>
            </a:r>
          </a:p>
          <a:p>
            <a:endParaRPr lang="en-US" b="0"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186663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Conducting an Effective Flight Review appendix contains a form to collect aeronautical history.  Providing this information before the review will allow your CFI to develop a review plan to efficiently evaluate your capabilities in normal operations and to explore flying challenges that you would like to pursue.  If, for instance, you fly in a high-traffic density operational environment, some time spent in non-towered airport and short field operations will make you more competent and confident when flying to remote areas.  Similarly, if you’re at home in the boonies, a trip to a tower-controlled field in Class B or C airspace will help you to be more comfortable in high-traffic environments and Air Traffic Control.  When discussing these topics, it’s also a good practice to set instructor and client expectations for the review.  Reviews for pilots who don’t fly often or who don’t fly to unfamiliar destinations will likely take longer than reviews for pilots who are current and comfortable in all airspace classes.</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1983023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0" dirty="0">
                <a:latin typeface="Times New Roman" panose="02020603050405020304" pitchFamily="18" charset="0"/>
              </a:rPr>
              <a:t>You and your Instructor can discuss flight hazards that are unique to your flight operations.  </a:t>
            </a:r>
            <a:r>
              <a:rPr lang="en-US" altLang="en-US" b="1" dirty="0">
                <a:latin typeface="Times New Roman" panose="02020603050405020304" pitchFamily="18" charset="0"/>
              </a:rPr>
              <a:t>(Click)</a:t>
            </a:r>
          </a:p>
          <a:p>
            <a:endParaRPr lang="en-US" altLang="en-US" b="0" dirty="0">
              <a:latin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0" dirty="0">
                <a:latin typeface="Times New Roman" panose="02020603050405020304" pitchFamily="18" charset="0"/>
              </a:rPr>
              <a:t>And you can identify the risk that those hazards will negatively impact your flying. </a:t>
            </a:r>
            <a:r>
              <a:rPr lang="en-US" altLang="en-US" b="1" dirty="0">
                <a:latin typeface="Times New Roman" panose="02020603050405020304" pitchFamily="18" charset="0"/>
              </a:rPr>
              <a:t>(Click)</a:t>
            </a:r>
          </a:p>
          <a:p>
            <a:endParaRPr lang="en-US" altLang="en-US" b="0" dirty="0">
              <a:latin typeface="Times New Roman" panose="02020603050405020304" pitchFamily="18" charset="0"/>
            </a:endParaRPr>
          </a:p>
          <a:p>
            <a:r>
              <a:rPr lang="en-US" altLang="en-US" b="0" dirty="0">
                <a:latin typeface="Times New Roman" panose="02020603050405020304" pitchFamily="18" charset="0"/>
              </a:rPr>
              <a:t>Your </a:t>
            </a:r>
            <a:r>
              <a:rPr lang="en-US" altLang="en-US" b="1" dirty="0">
                <a:latin typeface="Times New Roman" panose="02020603050405020304" pitchFamily="18" charset="0"/>
              </a:rPr>
              <a:t>Risk</a:t>
            </a:r>
            <a:r>
              <a:rPr lang="en-US" altLang="en-US" b="1" baseline="0" dirty="0">
                <a:latin typeface="Times New Roman" panose="02020603050405020304" pitchFamily="18" charset="0"/>
              </a:rPr>
              <a:t> Assessment – </a:t>
            </a:r>
            <a:r>
              <a:rPr lang="en-US" altLang="en-US" b="0" baseline="0" dirty="0">
                <a:latin typeface="Times New Roman" panose="02020603050405020304" pitchFamily="18" charset="0"/>
              </a:rPr>
              <a:t>will tell you the likelihood that a given risk will negatively impact your operation and the severity of consequences if it does.  Armed with that information, you and your CFI can plan instructional activities that will mitigate your risks to acceptable levels.</a:t>
            </a:r>
          </a:p>
          <a:p>
            <a:endParaRPr lang="en-US" altLang="en-US" b="0" baseline="0" dirty="0">
              <a:latin typeface="Times New Roman" panose="02020603050405020304" pitchFamily="18" charset="0"/>
            </a:endParaRPr>
          </a:p>
          <a:p>
            <a:r>
              <a:rPr lang="en-US" altLang="en-US" b="1" dirty="0">
                <a:latin typeface="Times New Roman" panose="02020603050405020304" pitchFamily="18" charset="0"/>
              </a:rPr>
              <a:t>(Next Slide)</a:t>
            </a:r>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177638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Risk-based Flight Review Action will include a schedule of pilot capabilities to be evaluated and risk reduction/mitigation activities to pursue.  Successful completion standards for each activity will be agreed to and any Pre-review preparation activities will be identified.</a:t>
            </a:r>
          </a:p>
          <a:p>
            <a:endParaRPr lang="en-US" dirty="0"/>
          </a:p>
          <a:p>
            <a:r>
              <a:rPr lang="en-US" dirty="0"/>
              <a:t>Preparation activities might include study of regulations or completion of courses on FAASafety.gov, planning a flight, weight and balance, and aircraft performance calculations.</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182610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Flight Review pre-flight activities will include a review of pilot and aircraft documentation, pre-review study assignments and activities, and a discussion of aviation rules and procedures.  Pre-flight activities will generally end with an aircraft inspection just prior to flight. </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3431481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a:t>The National FAA Safety Team Presents</a:t>
            </a:r>
          </a:p>
        </p:txBody>
      </p:sp>
      <p:sp>
        <p:nvSpPr>
          <p:cNvPr id="63491" name="Rectangle 1027"/>
          <p:cNvSpPr>
            <a:spLocks noGrp="1" noChangeArrowheads="1"/>
          </p:cNvSpPr>
          <p:nvPr>
            <p:ph type="subTitle" idx="1" hasCustomPrompt="1"/>
          </p:nvPr>
        </p:nvSpPr>
        <p:spPr>
          <a:xfrm>
            <a:off x="307536" y="1795830"/>
            <a:ext cx="5477369" cy="1067092"/>
          </a:xfrm>
        </p:spPr>
        <p:txBody>
          <a:bodyPr/>
          <a:lstStyle>
            <a:lvl1pPr marL="0" indent="0">
              <a:buFontTx/>
              <a:buNone/>
              <a:defRPr sz="3200" baseline="0">
                <a:solidFill>
                  <a:schemeClr val="bg2"/>
                </a:solidFill>
              </a:defRPr>
            </a:lvl1pPr>
          </a:lstStyle>
          <a:p>
            <a:pPr lvl="0"/>
            <a:r>
              <a:rPr lang="en-US" noProof="0" dirty="0"/>
              <a:t>Insert Program Title Here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12234750"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763578" y="678373"/>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Aviation</a:t>
            </a:r>
          </a:p>
          <a:p>
            <a:pPr>
              <a:lnSpc>
                <a:spcPct val="85000"/>
              </a:lnSpc>
              <a:spcBef>
                <a:spcPct val="0"/>
              </a:spcBef>
              <a:buFontTx/>
              <a:buNone/>
            </a:pPr>
            <a:r>
              <a:rPr lang="en-US" sz="1800" b="1" dirty="0">
                <a:solidFill>
                  <a:srgbClr val="002060"/>
                </a:solidFill>
              </a:rPr>
              <a:t>Administration</a:t>
            </a: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482693" y="482824"/>
            <a:ext cx="996043" cy="9543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a:t>Produced</a:t>
            </a:r>
            <a:r>
              <a:rPr lang="en-US" sz="1800" baseline="0" dirty="0"/>
              <a:t> by: </a:t>
            </a:r>
          </a:p>
          <a:p>
            <a:pPr>
              <a:buNone/>
            </a:pPr>
            <a:r>
              <a:rPr lang="en-US" sz="1800" i="0" baseline="0" dirty="0"/>
              <a:t>The National FAA Safety Team (FAASTeam)</a:t>
            </a:r>
          </a:p>
        </p:txBody>
      </p:sp>
      <p:pic>
        <p:nvPicPr>
          <p:cNvPr id="11" name="Picture 1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22065" r="20389"/>
          <a:stretch/>
        </p:blipFill>
        <p:spPr bwMode="auto">
          <a:xfrm>
            <a:off x="7799619" y="1657350"/>
            <a:ext cx="4100722" cy="4754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custDataLst>
      <p:tags r:id="rId1"/>
    </p:custDataLst>
    <p:extLst>
      <p:ext uri="{BB962C8B-B14F-4D97-AF65-F5344CB8AC3E}">
        <p14:creationId xmlns:p14="http://schemas.microsoft.com/office/powerpoint/2010/main" val="29082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297998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ags" Target="../tags/tag9.xml"/><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7325785" y="6126158"/>
            <a:ext cx="2154767" cy="660400"/>
            <a:chOff x="3653" y="3859"/>
            <a:chExt cx="1018"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653" y="3859"/>
              <a:ext cx="359"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10">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10">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ustDataLst>
      <p:tags r:id="rId2"/>
    </p:custDataLst>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8.jp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hyperlink" Target="https://tinyurl.com/msep592w" TargetMode="External"/><Relationship Id="rId3" Type="http://schemas.openxmlformats.org/officeDocument/2006/relationships/notesSlide" Target="../notesSlides/notesSlide20.xml"/><Relationship Id="rId7" Type="http://schemas.openxmlformats.org/officeDocument/2006/relationships/hyperlink" Target="https://tinyurl.com/4zy2ydue"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tinyurl.com/4r9pnhtt" TargetMode="External"/><Relationship Id="rId5" Type="http://schemas.openxmlformats.org/officeDocument/2006/relationships/hyperlink" Target="https://www.faasafety.gov/" TargetMode="External"/><Relationship Id="rId10" Type="http://schemas.openxmlformats.org/officeDocument/2006/relationships/image" Target="../media/image8.png"/><Relationship Id="rId4" Type="http://schemas.openxmlformats.org/officeDocument/2006/relationships/hyperlink" Target="https://tinyurl.com/2s4ekbw2" TargetMode="External"/><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3.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40.png"/><Relationship Id="rId5" Type="http://schemas.openxmlformats.org/officeDocument/2006/relationships/hyperlink" Target="https://www.faa.gov/about/initiatives/sms" TargetMode="Externa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s://tinyurl.com/2s4ekbw2" TargetMode="Externa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creativecommons.org/licenses/by-sa/3.0/" TargetMode="External"/><Relationship Id="rId5" Type="http://schemas.openxmlformats.org/officeDocument/2006/relationships/hyperlink" Target="https://www.picserver.org/highway-signs2/a/action-plan.html" TargetMode="Externa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07536" y="400418"/>
            <a:ext cx="4940269" cy="1395412"/>
          </a:xfrm>
        </p:spPr>
        <p:txBody>
          <a:bodyPr/>
          <a:lstStyle/>
          <a:p>
            <a:r>
              <a:rPr lang="en-US" dirty="0"/>
              <a:t>The National FAA Safety Team Presents</a:t>
            </a:r>
          </a:p>
        </p:txBody>
      </p:sp>
      <p:sp>
        <p:nvSpPr>
          <p:cNvPr id="32786" name="Text Box 18"/>
          <p:cNvSpPr txBox="1">
            <a:spLocks noChangeArrowheads="1"/>
          </p:cNvSpPr>
          <p:nvPr/>
        </p:nvSpPr>
        <p:spPr bwMode="auto">
          <a:xfrm>
            <a:off x="2642106" y="3750144"/>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 </a:t>
            </a:r>
          </a:p>
        </p:txBody>
      </p:sp>
      <p:sp>
        <p:nvSpPr>
          <p:cNvPr id="5" name="Rectangle 12"/>
          <p:cNvSpPr txBox="1">
            <a:spLocks noChangeArrowheads="1"/>
          </p:cNvSpPr>
          <p:nvPr/>
        </p:nvSpPr>
        <p:spPr bwMode="auto">
          <a:xfrm>
            <a:off x="307536" y="1932255"/>
            <a:ext cx="7114538" cy="105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3200" b="1" baseline="0">
                <a:solidFill>
                  <a:schemeClr val="bg2"/>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t>Topic of the Month – March </a:t>
            </a:r>
          </a:p>
          <a:p>
            <a:r>
              <a:rPr lang="en-US" dirty="0"/>
              <a:t>Risk-based Flight Review &amp; </a:t>
            </a:r>
            <a:r>
              <a:rPr lang="en-US" i="1" dirty="0"/>
              <a:t>WINGS</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83C5-6F8F-E78D-12F8-E94F61940DBD}"/>
              </a:ext>
            </a:extLst>
          </p:cNvPr>
          <p:cNvSpPr>
            <a:spLocks noGrp="1"/>
          </p:cNvSpPr>
          <p:nvPr>
            <p:ph type="title"/>
          </p:nvPr>
        </p:nvSpPr>
        <p:spPr/>
        <p:txBody>
          <a:bodyPr/>
          <a:lstStyle/>
          <a:p>
            <a:r>
              <a:rPr lang="en-US" dirty="0"/>
              <a:t>Flight Activities</a:t>
            </a:r>
          </a:p>
        </p:txBody>
      </p:sp>
      <p:pic>
        <p:nvPicPr>
          <p:cNvPr id="5" name="Content Placeholder 4" descr="A picture containing person, outdoor&#10;&#10;Description automatically generated">
            <a:extLst>
              <a:ext uri="{FF2B5EF4-FFF2-40B4-BE49-F238E27FC236}">
                <a16:creationId xmlns:a16="http://schemas.microsoft.com/office/drawing/2014/main" id="{CA0AE334-A42D-C109-09A7-61512BC3646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891558" y="2595716"/>
            <a:ext cx="3742067" cy="2802317"/>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1709D831-9B25-CE55-376A-291DD30175F1}"/>
              </a:ext>
            </a:extLst>
          </p:cNvPr>
          <p:cNvSpPr txBox="1">
            <a:spLocks/>
          </p:cNvSpPr>
          <p:nvPr/>
        </p:nvSpPr>
        <p:spPr bwMode="auto">
          <a:xfrm>
            <a:off x="571500" y="1112687"/>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t>Airport operations</a:t>
            </a:r>
          </a:p>
          <a:p>
            <a:r>
              <a:rPr lang="en-US" kern="0" dirty="0"/>
              <a:t>Cross-country and diversion to alternate</a:t>
            </a:r>
          </a:p>
          <a:p>
            <a:r>
              <a:rPr lang="en-US" kern="0" dirty="0"/>
              <a:t>Slow flight and stalls</a:t>
            </a:r>
          </a:p>
          <a:p>
            <a:r>
              <a:rPr lang="en-US" kern="0" dirty="0"/>
              <a:t>Performance maneuvers</a:t>
            </a:r>
          </a:p>
          <a:p>
            <a:r>
              <a:rPr lang="en-US" kern="0" dirty="0"/>
              <a:t>Ground reference maneuvers</a:t>
            </a:r>
          </a:p>
          <a:p>
            <a:r>
              <a:rPr lang="en-US" kern="0" dirty="0"/>
              <a:t>Emergency procedures</a:t>
            </a:r>
          </a:p>
          <a:p>
            <a:r>
              <a:rPr lang="en-US" kern="0" dirty="0"/>
              <a:t>Takeoffs and Landings</a:t>
            </a:r>
          </a:p>
          <a:p>
            <a:pPr lvl="1"/>
            <a:endParaRPr lang="en-US" kern="0" dirty="0"/>
          </a:p>
        </p:txBody>
      </p:sp>
    </p:spTree>
    <p:custDataLst>
      <p:tags r:id="rId1"/>
    </p:custDataLst>
    <p:extLst>
      <p:ext uri="{BB962C8B-B14F-4D97-AF65-F5344CB8AC3E}">
        <p14:creationId xmlns:p14="http://schemas.microsoft.com/office/powerpoint/2010/main" val="304350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E408-42EB-2B6B-8897-5C2F8899851C}"/>
              </a:ext>
            </a:extLst>
          </p:cNvPr>
          <p:cNvSpPr>
            <a:spLocks noGrp="1"/>
          </p:cNvSpPr>
          <p:nvPr>
            <p:ph type="title"/>
          </p:nvPr>
        </p:nvSpPr>
        <p:spPr/>
        <p:txBody>
          <a:bodyPr/>
          <a:lstStyle/>
          <a:p>
            <a:r>
              <a:rPr lang="en-US" dirty="0"/>
              <a:t>Post-flight activities</a:t>
            </a:r>
          </a:p>
        </p:txBody>
      </p:sp>
      <p:sp>
        <p:nvSpPr>
          <p:cNvPr id="3" name="Content Placeholder 2">
            <a:extLst>
              <a:ext uri="{FF2B5EF4-FFF2-40B4-BE49-F238E27FC236}">
                <a16:creationId xmlns:a16="http://schemas.microsoft.com/office/drawing/2014/main" id="{954377A6-3875-18FD-D497-CDE8FB10AD55}"/>
              </a:ext>
            </a:extLst>
          </p:cNvPr>
          <p:cNvSpPr>
            <a:spLocks noGrp="1"/>
          </p:cNvSpPr>
          <p:nvPr>
            <p:ph idx="1"/>
          </p:nvPr>
        </p:nvSpPr>
        <p:spPr>
          <a:xfrm>
            <a:off x="853016" y="1233487"/>
            <a:ext cx="10733617" cy="4391025"/>
          </a:xfrm>
        </p:spPr>
        <p:txBody>
          <a:bodyPr/>
          <a:lstStyle/>
          <a:p>
            <a:r>
              <a:rPr lang="en-US" dirty="0"/>
              <a:t>Debrief</a:t>
            </a:r>
          </a:p>
          <a:p>
            <a:r>
              <a:rPr lang="en-US" dirty="0"/>
              <a:t>Proficiency Training Plan</a:t>
            </a:r>
          </a:p>
        </p:txBody>
      </p:sp>
      <p:pic>
        <p:nvPicPr>
          <p:cNvPr id="7" name="Picture 6" descr="A person writing on a blackboard&#10;&#10;Description automatically generated with medium confidence">
            <a:extLst>
              <a:ext uri="{FF2B5EF4-FFF2-40B4-BE49-F238E27FC236}">
                <a16:creationId xmlns:a16="http://schemas.microsoft.com/office/drawing/2014/main" id="{6E6A85D9-AD05-067A-7B4F-0B27D78F49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12" t="12176" r="5808"/>
          <a:stretch/>
        </p:blipFill>
        <p:spPr>
          <a:xfrm>
            <a:off x="7004185" y="2219632"/>
            <a:ext cx="4582448" cy="326477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4246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WINGS</a:t>
            </a:r>
            <a:r>
              <a:rPr lang="en-US" dirty="0"/>
              <a:t> and Flight Reviews</a:t>
            </a:r>
          </a:p>
        </p:txBody>
      </p:sp>
      <p:sp>
        <p:nvSpPr>
          <p:cNvPr id="3" name="Content Placeholder 2"/>
          <p:cNvSpPr>
            <a:spLocks noGrp="1"/>
          </p:cNvSpPr>
          <p:nvPr>
            <p:ph idx="1"/>
          </p:nvPr>
        </p:nvSpPr>
        <p:spPr>
          <a:xfrm>
            <a:off x="674602" y="1211564"/>
            <a:ext cx="10733617" cy="4391025"/>
          </a:xfrm>
        </p:spPr>
        <p:txBody>
          <a:bodyPr/>
          <a:lstStyle/>
          <a:p>
            <a:r>
              <a:rPr lang="en-US" i="1" dirty="0"/>
              <a:t>WINGS </a:t>
            </a:r>
            <a:r>
              <a:rPr lang="en-US" dirty="0"/>
              <a:t>credit</a:t>
            </a:r>
          </a:p>
          <a:p>
            <a:pPr lvl="1"/>
            <a:r>
              <a:rPr lang="en-US" b="1" i="1" dirty="0"/>
              <a:t>Knowledge and Flight</a:t>
            </a:r>
          </a:p>
        </p:txBody>
      </p:sp>
      <p:pic>
        <p:nvPicPr>
          <p:cNvPr id="5"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2065" r="20389"/>
          <a:stretch/>
        </p:blipFill>
        <p:spPr bwMode="auto">
          <a:xfrm>
            <a:off x="7963391" y="1211564"/>
            <a:ext cx="3745078" cy="4342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5">
            <a:extLst>
              <a:ext uri="{FF2B5EF4-FFF2-40B4-BE49-F238E27FC236}">
                <a16:creationId xmlns:a16="http://schemas.microsoft.com/office/drawing/2014/main" id="{39342836-8EDE-511A-2449-1F00B9A2D095}"/>
              </a:ext>
            </a:extLst>
          </p:cNvPr>
          <p:cNvPicPr>
            <a:picLocks noChangeAspect="1"/>
          </p:cNvPicPr>
          <p:nvPr/>
        </p:nvPicPr>
        <p:blipFill>
          <a:blip r:embed="rId5"/>
          <a:stretch>
            <a:fillRect/>
          </a:stretch>
        </p:blipFill>
        <p:spPr>
          <a:xfrm>
            <a:off x="483531" y="2381030"/>
            <a:ext cx="6468900" cy="230306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85148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WINGS</a:t>
            </a:r>
            <a:r>
              <a:rPr lang="en-US" b="0" i="1" dirty="0"/>
              <a:t> </a:t>
            </a:r>
            <a:r>
              <a:rPr lang="en-US" dirty="0"/>
              <a:t>Topic of the Quarter</a:t>
            </a:r>
            <a:endParaRPr lang="en-US" b="0" i="1" dirty="0"/>
          </a:p>
        </p:txBody>
      </p:sp>
      <p:sp>
        <p:nvSpPr>
          <p:cNvPr id="3" name="Content Placeholder 2"/>
          <p:cNvSpPr>
            <a:spLocks noGrp="1"/>
          </p:cNvSpPr>
          <p:nvPr>
            <p:ph idx="1"/>
          </p:nvPr>
        </p:nvSpPr>
        <p:spPr>
          <a:xfrm>
            <a:off x="7025010" y="1052509"/>
            <a:ext cx="4918751" cy="4391025"/>
          </a:xfrm>
        </p:spPr>
        <p:txBody>
          <a:bodyPr/>
          <a:lstStyle/>
          <a:p>
            <a:r>
              <a:rPr lang="en-US" dirty="0"/>
              <a:t>On line proficiency courses</a:t>
            </a:r>
          </a:p>
          <a:p>
            <a:pPr lvl="1"/>
            <a:r>
              <a:rPr lang="en-US" dirty="0"/>
              <a:t>Self-paced</a:t>
            </a:r>
          </a:p>
          <a:p>
            <a:pPr lvl="1"/>
            <a:r>
              <a:rPr lang="en-US" dirty="0"/>
              <a:t>Do it at home</a:t>
            </a:r>
          </a:p>
          <a:p>
            <a:pPr lvl="1"/>
            <a:r>
              <a:rPr lang="en-US" dirty="0"/>
              <a:t>Build solid decision making skills on the ground and in the air.</a:t>
            </a:r>
          </a:p>
          <a:p>
            <a:endParaRPr 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6778" y="4960697"/>
            <a:ext cx="1674624" cy="725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12" name="Group 11"/>
          <p:cNvGrpSpPr/>
          <p:nvPr/>
        </p:nvGrpSpPr>
        <p:grpSpPr>
          <a:xfrm>
            <a:off x="736997" y="1033539"/>
            <a:ext cx="6032293" cy="4652918"/>
            <a:chOff x="736997" y="1033539"/>
            <a:chExt cx="6032293" cy="4652918"/>
          </a:xfrm>
        </p:grpSpPr>
        <p:pic>
          <p:nvPicPr>
            <p:cNvPr id="10" name="Picture 9"/>
            <p:cNvPicPr>
              <a:picLocks noChangeAspect="1"/>
            </p:cNvPicPr>
            <p:nvPr/>
          </p:nvPicPr>
          <p:blipFill>
            <a:blip r:embed="rId5"/>
            <a:stretch>
              <a:fillRect/>
            </a:stretch>
          </p:blipFill>
          <p:spPr>
            <a:xfrm>
              <a:off x="736997" y="1033539"/>
              <a:ext cx="6032293" cy="4652918"/>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bwMode="auto">
            <a:xfrm>
              <a:off x="969994" y="1832298"/>
              <a:ext cx="1456815" cy="2854438"/>
            </a:xfrm>
            <a:prstGeom prst="rect">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spTree>
    <p:custDataLst>
      <p:tags r:id="rId1"/>
    </p:custDataLst>
    <p:extLst>
      <p:ext uri="{BB962C8B-B14F-4D97-AF65-F5344CB8AC3E}">
        <p14:creationId xmlns:p14="http://schemas.microsoft.com/office/powerpoint/2010/main" val="161487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WINGS</a:t>
            </a:r>
            <a:r>
              <a:rPr lang="en-US" b="0" i="1" dirty="0"/>
              <a:t> </a:t>
            </a:r>
            <a:r>
              <a:rPr lang="en-US" dirty="0"/>
              <a:t>Topic of the Quarter</a:t>
            </a:r>
            <a:endParaRPr lang="en-US" b="0" i="1" dirty="0"/>
          </a:p>
        </p:txBody>
      </p:sp>
      <p:sp>
        <p:nvSpPr>
          <p:cNvPr id="3" name="Content Placeholder 2"/>
          <p:cNvSpPr>
            <a:spLocks noGrp="1"/>
          </p:cNvSpPr>
          <p:nvPr>
            <p:ph idx="1"/>
          </p:nvPr>
        </p:nvSpPr>
        <p:spPr>
          <a:xfrm>
            <a:off x="7025010" y="1052509"/>
            <a:ext cx="4918751" cy="4391025"/>
          </a:xfrm>
        </p:spPr>
        <p:txBody>
          <a:bodyPr/>
          <a:lstStyle/>
          <a:p>
            <a:r>
              <a:rPr lang="en-US" dirty="0"/>
              <a:t>Rewarding Flight Activities</a:t>
            </a:r>
          </a:p>
          <a:p>
            <a:pPr lvl="1"/>
            <a:r>
              <a:rPr lang="en-US" dirty="0"/>
              <a:t>With your CFI</a:t>
            </a:r>
          </a:p>
          <a:p>
            <a:endParaRPr 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6778" y="4960697"/>
            <a:ext cx="1674624" cy="725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12" name="Group 11"/>
          <p:cNvGrpSpPr/>
          <p:nvPr/>
        </p:nvGrpSpPr>
        <p:grpSpPr>
          <a:xfrm>
            <a:off x="749461" y="1052509"/>
            <a:ext cx="5715991" cy="4413542"/>
            <a:chOff x="749461" y="1052509"/>
            <a:chExt cx="5715991" cy="4413542"/>
          </a:xfrm>
        </p:grpSpPr>
        <p:pic>
          <p:nvPicPr>
            <p:cNvPr id="9" name="Picture 8"/>
            <p:cNvPicPr>
              <a:picLocks noChangeAspect="1"/>
            </p:cNvPicPr>
            <p:nvPr/>
          </p:nvPicPr>
          <p:blipFill>
            <a:blip r:embed="rId5"/>
            <a:stretch>
              <a:fillRect/>
            </a:stretch>
          </p:blipFill>
          <p:spPr>
            <a:xfrm>
              <a:off x="749461" y="1052509"/>
              <a:ext cx="5715991" cy="4413542"/>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bwMode="auto">
            <a:xfrm>
              <a:off x="956046" y="1732642"/>
              <a:ext cx="1423447" cy="3590935"/>
            </a:xfrm>
            <a:prstGeom prst="rect">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sp>
        <p:nvSpPr>
          <p:cNvPr id="14" name="TextBox 13"/>
          <p:cNvSpPr txBox="1"/>
          <p:nvPr/>
        </p:nvSpPr>
        <p:spPr bwMode="auto">
          <a:xfrm>
            <a:off x="2128020" y="5443534"/>
            <a:ext cx="5123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000" b="1" dirty="0">
                <a:solidFill>
                  <a:schemeClr val="accent5">
                    <a:lumMod val="50000"/>
                  </a:schemeClr>
                </a:solidFill>
              </a:rPr>
              <a:t>faasafety.gov\resources\library\</a:t>
            </a:r>
            <a:r>
              <a:rPr lang="en-US" sz="2000" b="1" i="1" dirty="0">
                <a:solidFill>
                  <a:schemeClr val="accent5">
                    <a:lumMod val="50000"/>
                  </a:schemeClr>
                </a:solidFill>
              </a:rPr>
              <a:t>WINGS</a:t>
            </a:r>
          </a:p>
        </p:txBody>
      </p:sp>
      <p:pic>
        <p:nvPicPr>
          <p:cNvPr id="6" name="Picture 5">
            <a:extLst>
              <a:ext uri="{FF2B5EF4-FFF2-40B4-BE49-F238E27FC236}">
                <a16:creationId xmlns:a16="http://schemas.microsoft.com/office/drawing/2014/main" id="{94C2280E-3B5E-6144-C716-14E204F4F00D}"/>
              </a:ext>
            </a:extLst>
          </p:cNvPr>
          <p:cNvPicPr>
            <a:picLocks noChangeAspect="1"/>
          </p:cNvPicPr>
          <p:nvPr/>
        </p:nvPicPr>
        <p:blipFill>
          <a:blip r:embed="rId6"/>
          <a:stretch>
            <a:fillRect/>
          </a:stretch>
        </p:blipFill>
        <p:spPr>
          <a:xfrm>
            <a:off x="7025010" y="2579196"/>
            <a:ext cx="2744381" cy="2744381"/>
          </a:xfrm>
          <a:prstGeom prst="rect">
            <a:avLst/>
          </a:prstGeom>
          <a:ln>
            <a:noFill/>
          </a:ln>
          <a:effectLst>
            <a:outerShdw blurRad="292100" dist="139700" dir="2700000" algn="tl" rotWithShape="0">
              <a:srgbClr val="333333">
                <a:alpha val="65000"/>
              </a:srgbClr>
            </a:outerShdw>
          </a:effectLst>
        </p:spPr>
      </p:pic>
      <p:pic>
        <p:nvPicPr>
          <p:cNvPr id="10" name="Picture 9" descr="Logo">
            <a:extLst>
              <a:ext uri="{FF2B5EF4-FFF2-40B4-BE49-F238E27FC236}">
                <a16:creationId xmlns:a16="http://schemas.microsoft.com/office/drawing/2014/main" id="{6B900203-EA83-116F-AD3C-A6D6D64549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4236" y="3715858"/>
            <a:ext cx="565927" cy="471055"/>
          </a:xfrm>
          <a:prstGeom prst="rect">
            <a:avLst/>
          </a:prstGeom>
          <a:solidFill>
            <a:schemeClr val="bg1"/>
          </a:solidFill>
        </p:spPr>
      </p:pic>
    </p:spTree>
    <p:custDataLst>
      <p:tags r:id="rId1"/>
    </p:custDataLst>
    <p:extLst>
      <p:ext uri="{BB962C8B-B14F-4D97-AF65-F5344CB8AC3E}">
        <p14:creationId xmlns:p14="http://schemas.microsoft.com/office/powerpoint/2010/main" val="256416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help with </a:t>
            </a:r>
            <a:r>
              <a:rPr lang="en-US" i="1" dirty="0"/>
              <a:t>WINGS</a:t>
            </a:r>
            <a:r>
              <a:rPr lang="en-US" dirty="0"/>
              <a:t>?</a:t>
            </a:r>
          </a:p>
        </p:txBody>
      </p:sp>
      <p:sp>
        <p:nvSpPr>
          <p:cNvPr id="3" name="Content Placeholder 2"/>
          <p:cNvSpPr>
            <a:spLocks noGrp="1"/>
          </p:cNvSpPr>
          <p:nvPr>
            <p:ph idx="1"/>
          </p:nvPr>
        </p:nvSpPr>
        <p:spPr>
          <a:xfrm>
            <a:off x="674602" y="1236821"/>
            <a:ext cx="10733617" cy="4391025"/>
          </a:xfrm>
        </p:spPr>
        <p:txBody>
          <a:bodyPr/>
          <a:lstStyle/>
          <a:p>
            <a:r>
              <a:rPr lang="en-US" dirty="0"/>
              <a:t>Contact your local </a:t>
            </a:r>
            <a:r>
              <a:rPr lang="en-US" i="1" dirty="0"/>
              <a:t>WINGSPro</a:t>
            </a:r>
          </a:p>
          <a:p>
            <a:pPr lvl="1"/>
            <a:r>
              <a:rPr lang="en-US" dirty="0"/>
              <a:t>Or your FAASTeam Program</a:t>
            </a:r>
            <a:br>
              <a:rPr lang="en-US" dirty="0"/>
            </a:br>
            <a:r>
              <a:rPr lang="en-US" dirty="0"/>
              <a:t>Manager (FPM)</a:t>
            </a:r>
          </a:p>
          <a:p>
            <a:pPr lvl="1"/>
            <a:endParaRPr lang="en-US" dirty="0"/>
          </a:p>
          <a:p>
            <a:pPr lvl="1"/>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9963"/>
          <a:stretch/>
        </p:blipFill>
        <p:spPr>
          <a:xfrm>
            <a:off x="6876288" y="1746893"/>
            <a:ext cx="4991863" cy="3370879"/>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a:off x="997708" y="2645092"/>
            <a:ext cx="5043702" cy="2964180"/>
            <a:chOff x="1253490" y="2663666"/>
            <a:chExt cx="5043702" cy="296418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3490" y="2663666"/>
              <a:ext cx="5043702" cy="296418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2316480" y="3139440"/>
              <a:ext cx="333756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b="1" dirty="0"/>
                <a:t>         Orville Wright</a:t>
              </a:r>
              <a:br>
                <a:rPr lang="en-US" b="1" dirty="0"/>
              </a:br>
              <a:r>
                <a:rPr lang="en-US" b="1" dirty="0"/>
                <a:t>         </a:t>
              </a:r>
              <a:r>
                <a:rPr lang="en-US" sz="2000" b="1" i="1" dirty="0"/>
                <a:t>WINGS</a:t>
              </a:r>
              <a:r>
                <a:rPr lang="en-US" sz="2000" b="1" dirty="0"/>
                <a:t>Pro</a:t>
              </a:r>
              <a:br>
                <a:rPr lang="en-US" sz="2000" b="1" dirty="0"/>
              </a:br>
              <a:r>
                <a:rPr lang="en-US" sz="2000" b="1" dirty="0"/>
                <a:t>           Dayton, OH </a:t>
              </a:r>
            </a:p>
            <a:p>
              <a:pPr>
                <a:buFontTx/>
                <a:buNone/>
              </a:pPr>
              <a:r>
                <a:rPr lang="en-US" sz="2000" b="1" dirty="0"/>
                <a:t>        (927) 003-1217</a:t>
              </a:r>
            </a:p>
          </p:txBody>
        </p:sp>
      </p:grpSp>
    </p:spTree>
    <p:custDataLst>
      <p:tags r:id="rId1"/>
    </p:custDataLst>
    <p:extLst>
      <p:ext uri="{BB962C8B-B14F-4D97-AF65-F5344CB8AC3E}">
        <p14:creationId xmlns:p14="http://schemas.microsoft.com/office/powerpoint/2010/main" val="1394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your </a:t>
            </a:r>
            <a:r>
              <a:rPr lang="en-US" i="1" dirty="0" err="1"/>
              <a:t>WINGSPro</a:t>
            </a:r>
            <a:endParaRPr lang="en-US" dirty="0"/>
          </a:p>
        </p:txBody>
      </p:sp>
      <p:pic>
        <p:nvPicPr>
          <p:cNvPr id="5" name="Content Placeholder 4"/>
          <p:cNvPicPr>
            <a:picLocks noGrp="1" noChangeAspect="1"/>
          </p:cNvPicPr>
          <p:nvPr>
            <p:ph idx="1"/>
          </p:nvPr>
        </p:nvPicPr>
        <p:blipFill rotWithShape="1">
          <a:blip r:embed="rId4"/>
          <a:srcRect r="50180"/>
          <a:stretch/>
        </p:blipFill>
        <p:spPr>
          <a:xfrm>
            <a:off x="1820313" y="1113700"/>
            <a:ext cx="7981209" cy="450570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5855516" y="2315361"/>
            <a:ext cx="1359016" cy="59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7" name="Rectangle 6"/>
          <p:cNvSpPr/>
          <p:nvPr/>
        </p:nvSpPr>
        <p:spPr bwMode="auto">
          <a:xfrm>
            <a:off x="5867487" y="2315361"/>
            <a:ext cx="1271544" cy="595619"/>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5462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stretch>
            <a:fillRect/>
          </a:stretch>
        </p:blipFill>
        <p:spPr>
          <a:xfrm>
            <a:off x="3336336" y="344488"/>
            <a:ext cx="5229602" cy="5298323"/>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bwMode="auto">
          <a:xfrm>
            <a:off x="4017169" y="3064174"/>
            <a:ext cx="554933" cy="234275"/>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6" name="Rectangle 5"/>
          <p:cNvSpPr/>
          <p:nvPr/>
        </p:nvSpPr>
        <p:spPr bwMode="auto">
          <a:xfrm>
            <a:off x="3598296" y="2373158"/>
            <a:ext cx="1527158" cy="197053"/>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7" name="Rectangle 6"/>
          <p:cNvSpPr/>
          <p:nvPr/>
        </p:nvSpPr>
        <p:spPr bwMode="auto">
          <a:xfrm>
            <a:off x="6667963" y="2353642"/>
            <a:ext cx="575048" cy="197053"/>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78228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stretch>
            <a:fillRect/>
          </a:stretch>
        </p:blipFill>
        <p:spPr>
          <a:xfrm>
            <a:off x="3509238" y="177124"/>
            <a:ext cx="5421173" cy="554990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73606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2065" r="20389"/>
          <a:stretch/>
        </p:blipFill>
        <p:spPr bwMode="auto">
          <a:xfrm>
            <a:off x="8399438" y="1349260"/>
            <a:ext cx="3253389" cy="377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58226" y="3190799"/>
            <a:ext cx="3113956" cy="2338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71500"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Competent</a:t>
            </a:r>
          </a:p>
          <a:p>
            <a:pPr>
              <a:lnSpc>
                <a:spcPct val="90000"/>
              </a:lnSpc>
              <a:spcBef>
                <a:spcPct val="70000"/>
              </a:spcBef>
              <a:tabLst>
                <a:tab pos="631825" algn="l"/>
              </a:tabLst>
              <a:defRPr/>
            </a:pPr>
            <a:r>
              <a:rPr lang="en-US" kern="0" dirty="0"/>
              <a:t>Confident</a:t>
            </a:r>
          </a:p>
          <a:p>
            <a:pPr>
              <a:lnSpc>
                <a:spcPct val="90000"/>
              </a:lnSpc>
              <a:spcBef>
                <a:spcPct val="70000"/>
              </a:spcBef>
              <a:tabLst>
                <a:tab pos="631825" algn="l"/>
              </a:tabLst>
              <a:defRPr/>
            </a:pPr>
            <a:r>
              <a:rPr lang="en-US" kern="0" dirty="0"/>
              <a:t>Safe</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pic>
        <p:nvPicPr>
          <p:cNvPr id="7"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0027" y="3190799"/>
            <a:ext cx="3178455" cy="2382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11568" y="332124"/>
            <a:ext cx="11296651" cy="609600"/>
          </a:xfrm>
        </p:spPr>
        <p:txBody>
          <a:bodyPr/>
          <a:lstStyle/>
          <a:p>
            <a:r>
              <a:rPr lang="en-US" i="1" dirty="0"/>
              <a:t>WINGS </a:t>
            </a:r>
            <a:r>
              <a:rPr lang="en-US" dirty="0"/>
              <a:t>pilots are:</a:t>
            </a:r>
            <a:endParaRPr lang="en-US" i="1" dirty="0"/>
          </a:p>
        </p:txBody>
      </p:sp>
    </p:spTree>
    <p:custDataLst>
      <p:tags r:id="rId1"/>
    </p:custDataLst>
    <p:extLst>
      <p:ext uri="{BB962C8B-B14F-4D97-AF65-F5344CB8AC3E}">
        <p14:creationId xmlns:p14="http://schemas.microsoft.com/office/powerpoint/2010/main" val="190123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6" name="Content Placeholder 2"/>
          <p:cNvSpPr>
            <a:spLocks noGrp="1"/>
          </p:cNvSpPr>
          <p:nvPr>
            <p:ph idx="1"/>
          </p:nvPr>
        </p:nvSpPr>
        <p:spPr/>
        <p:txBody>
          <a:bodyPr/>
          <a:lstStyle/>
          <a:p>
            <a:r>
              <a:rPr lang="en-US" dirty="0">
                <a:ea typeface="ＭＳ Ｐゴシック" pitchFamily="34" charset="-128"/>
              </a:rPr>
              <a:t>Exits</a:t>
            </a:r>
          </a:p>
          <a:p>
            <a:r>
              <a:rPr lang="en-US" dirty="0">
                <a:ea typeface="ＭＳ Ｐゴシック" pitchFamily="34" charset="-128"/>
              </a:rPr>
              <a:t>Restrooms</a:t>
            </a:r>
          </a:p>
          <a:p>
            <a:r>
              <a:rPr lang="en-US" dirty="0">
                <a:ea typeface="ＭＳ Ｐゴシック" pitchFamily="34" charset="-128"/>
              </a:rPr>
              <a:t>Emergency Evacuation</a:t>
            </a:r>
          </a:p>
          <a:p>
            <a:r>
              <a:rPr lang="en-US" dirty="0">
                <a:ea typeface="ＭＳ Ｐゴシック" pitchFamily="34" charset="-128"/>
              </a:rPr>
              <a:t>Breaks</a:t>
            </a:r>
          </a:p>
          <a:p>
            <a:r>
              <a:rPr lang="en-US" dirty="0">
                <a:ea typeface="ＭＳ Ｐゴシック" pitchFamily="34" charset="-128"/>
              </a:rPr>
              <a:t>Phones &amp; devices to silent or off </a:t>
            </a:r>
          </a:p>
          <a:p>
            <a:r>
              <a:rPr lang="en-US" dirty="0">
                <a:ea typeface="ＭＳ Ｐゴシック" pitchFamily="34" charset="-128"/>
              </a:rPr>
              <a:t>Sponsor Acknowledgment</a:t>
            </a:r>
          </a:p>
          <a:p>
            <a:r>
              <a:rPr lang="en-US" dirty="0">
                <a:ea typeface="ＭＳ Ｐゴシック" pitchFamily="34" charset="-128"/>
              </a:rPr>
              <a:t>Other information</a:t>
            </a:r>
          </a:p>
          <a:p>
            <a:endParaRPr lang="en-US" dirty="0">
              <a:ea typeface="ＭＳ Ｐゴシック" pitchFamily="34" charset="-128"/>
            </a:endParaRPr>
          </a:p>
          <a:p>
            <a:endParaRPr lang="en-US" dirty="0">
              <a:ea typeface="ＭＳ Ｐゴシック" pitchFamily="34" charset="-128"/>
            </a:endParaRPr>
          </a:p>
        </p:txBody>
      </p:sp>
      <p:grpSp>
        <p:nvGrpSpPr>
          <p:cNvPr id="5" name="Group 4"/>
          <p:cNvGrpSpPr/>
          <p:nvPr/>
        </p:nvGrpSpPr>
        <p:grpSpPr>
          <a:xfrm>
            <a:off x="7102930" y="1508126"/>
            <a:ext cx="4765222" cy="4036218"/>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Tree>
    <p:custDataLst>
      <p:tags r:id="rId1"/>
    </p:custDataLst>
    <p:extLst>
      <p:ext uri="{BB962C8B-B14F-4D97-AF65-F5344CB8AC3E}">
        <p14:creationId xmlns:p14="http://schemas.microsoft.com/office/powerpoint/2010/main" val="837213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6" name="Content Placeholder 5"/>
          <p:cNvSpPr>
            <a:spLocks noGrp="1"/>
          </p:cNvSpPr>
          <p:nvPr>
            <p:ph idx="1"/>
          </p:nvPr>
        </p:nvSpPr>
        <p:spPr>
          <a:xfrm>
            <a:off x="571501" y="954088"/>
            <a:ext cx="10650682" cy="5086494"/>
          </a:xfrm>
        </p:spPr>
        <p:txBody>
          <a:bodyPr/>
          <a:lstStyle/>
          <a:p>
            <a:r>
              <a:rPr lang="en-US" dirty="0"/>
              <a:t>Conducting an Effective Flight Review</a:t>
            </a:r>
          </a:p>
          <a:p>
            <a:pPr lvl="1"/>
            <a:r>
              <a:rPr lang="en-US" dirty="0">
                <a:hlinkClick r:id="rId4"/>
              </a:rPr>
              <a:t>https://tinyurl.com/2s4ekbw2</a:t>
            </a:r>
            <a:r>
              <a:rPr lang="en-US" dirty="0"/>
              <a:t> </a:t>
            </a:r>
          </a:p>
          <a:p>
            <a:r>
              <a:rPr lang="en-US" dirty="0">
                <a:hlinkClick r:id="rId5"/>
              </a:rPr>
              <a:t>FAASafety.gov</a:t>
            </a:r>
            <a:endParaRPr lang="en-US" dirty="0"/>
          </a:p>
          <a:p>
            <a:pPr lvl="1"/>
            <a:r>
              <a:rPr lang="en-US" sz="1800" dirty="0"/>
              <a:t>Information and enrollment for </a:t>
            </a:r>
            <a:r>
              <a:rPr lang="en-US" sz="1800" i="1" dirty="0"/>
              <a:t>WINGS </a:t>
            </a:r>
            <a:r>
              <a:rPr lang="en-US" sz="1800" dirty="0"/>
              <a:t>Pilot Proficiency Program</a:t>
            </a:r>
            <a:endParaRPr lang="en-US" dirty="0"/>
          </a:p>
          <a:p>
            <a:r>
              <a:rPr lang="en-US" dirty="0"/>
              <a:t>Off Airport Ops Guide</a:t>
            </a:r>
          </a:p>
          <a:p>
            <a:pPr lvl="1"/>
            <a:r>
              <a:rPr lang="en-US" dirty="0">
                <a:hlinkClick r:id="rId6"/>
              </a:rPr>
              <a:t>https://tinyurl.com/4r9pnhtt</a:t>
            </a:r>
            <a:r>
              <a:rPr lang="en-US" dirty="0"/>
              <a:t> </a:t>
            </a:r>
          </a:p>
          <a:p>
            <a:r>
              <a:rPr lang="en-US" dirty="0"/>
              <a:t>Personal Minimums Development Guide</a:t>
            </a:r>
          </a:p>
          <a:p>
            <a:pPr lvl="1"/>
            <a:r>
              <a:rPr lang="en-US" dirty="0">
                <a:hlinkClick r:id="rId7"/>
              </a:rPr>
              <a:t>https://tinyurl.com/4zy2ydue</a:t>
            </a:r>
            <a:endParaRPr lang="en-US" dirty="0"/>
          </a:p>
          <a:p>
            <a:r>
              <a:rPr lang="en-US" i="1" dirty="0"/>
              <a:t>WINGS</a:t>
            </a:r>
            <a:r>
              <a:rPr lang="en-US" sz="2200" dirty="0"/>
              <a:t>  </a:t>
            </a:r>
            <a:r>
              <a:rPr lang="en-US" dirty="0"/>
              <a:t>Information and Guidance</a:t>
            </a:r>
          </a:p>
          <a:p>
            <a:pPr lvl="1"/>
            <a:r>
              <a:rPr lang="en-US" dirty="0">
                <a:hlinkClick r:id="rId8"/>
              </a:rPr>
              <a:t>https://tinyurl.com/</a:t>
            </a:r>
            <a:r>
              <a:rPr lang="en-US">
                <a:hlinkClick r:id="rId8"/>
              </a:rPr>
              <a:t>msep592w</a:t>
            </a:r>
            <a:r>
              <a:rPr lang="en-US"/>
              <a:t> </a:t>
            </a:r>
            <a:endParaRPr lang="en-US" dirty="0"/>
          </a:p>
        </p:txBody>
      </p:sp>
      <p:pic>
        <p:nvPicPr>
          <p:cNvPr id="7" name="Picture 6"/>
          <p:cNvPicPr>
            <a:picLocks noChangeAspect="1"/>
          </p:cNvPicPr>
          <p:nvPr/>
        </p:nvPicPr>
        <p:blipFill>
          <a:blip r:embed="rId9"/>
          <a:stretch>
            <a:fillRect/>
          </a:stretch>
        </p:blipFill>
        <p:spPr>
          <a:xfrm>
            <a:off x="9210450" y="4130692"/>
            <a:ext cx="2410049" cy="1688732"/>
          </a:xfrm>
          <a:prstGeom prst="rect">
            <a:avLst/>
          </a:prstGeom>
          <a:ln>
            <a:noFill/>
          </a:ln>
          <a:effectLst>
            <a:outerShdw blurRad="292100" dist="139700" dir="2700000" algn="tl" rotWithShape="0">
              <a:srgbClr val="333333">
                <a:alpha val="65000"/>
              </a:srgbClr>
            </a:outerShdw>
          </a:effectLst>
        </p:spPr>
      </p:pic>
      <p:pic>
        <p:nvPicPr>
          <p:cNvPr id="8" name="Content Placeholder 4">
            <a:extLst>
              <a:ext uri="{FF2B5EF4-FFF2-40B4-BE49-F238E27FC236}">
                <a16:creationId xmlns:a16="http://schemas.microsoft.com/office/drawing/2014/main" id="{66EACA4E-3148-5879-EBA1-D47ADA4243B4}"/>
              </a:ext>
            </a:extLst>
          </p:cNvPr>
          <p:cNvPicPr>
            <a:picLocks noChangeAspect="1"/>
          </p:cNvPicPr>
          <p:nvPr/>
        </p:nvPicPr>
        <p:blipFill>
          <a:blip r:embed="rId10"/>
          <a:stretch>
            <a:fillRect/>
          </a:stretch>
        </p:blipFill>
        <p:spPr bwMode="auto">
          <a:xfrm>
            <a:off x="9367223" y="728078"/>
            <a:ext cx="2253276" cy="3019024"/>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993C1487-BF12-BEE7-112A-4AE56AC1C549}"/>
              </a:ext>
            </a:extLst>
          </p:cNvPr>
          <p:cNvSpPr/>
          <p:nvPr/>
        </p:nvSpPr>
        <p:spPr bwMode="auto">
          <a:xfrm rot="16205113">
            <a:off x="7851781" y="2143067"/>
            <a:ext cx="3030881" cy="153446"/>
          </a:xfrm>
          <a:prstGeom prst="rect">
            <a:avLst/>
          </a:prstGeom>
          <a:solidFill>
            <a:schemeClr val="accent1">
              <a:lumMod val="75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368267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dirty="0"/>
          </a:p>
        </p:txBody>
      </p:sp>
      <p:pic>
        <p:nvPicPr>
          <p:cNvPr id="5" name="Picture 4" descr="Rodin_Th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6843" y="954088"/>
            <a:ext cx="2540000"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6778" y="4960697"/>
            <a:ext cx="1674624" cy="725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677543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attending	</a:t>
            </a:r>
          </a:p>
        </p:txBody>
      </p:sp>
      <p:sp>
        <p:nvSpPr>
          <p:cNvPr id="3" name="Content Placeholder 2"/>
          <p:cNvSpPr>
            <a:spLocks noGrp="1"/>
          </p:cNvSpPr>
          <p:nvPr>
            <p:ph idx="1"/>
          </p:nvPr>
        </p:nvSpPr>
        <p:spPr>
          <a:xfrm>
            <a:off x="571500" y="1150653"/>
            <a:ext cx="8050213" cy="4391025"/>
          </a:xfrm>
        </p:spPr>
        <p:txBody>
          <a:bodyPr/>
          <a:lstStyle/>
          <a:p>
            <a:r>
              <a:rPr lang="en-US" dirty="0"/>
              <a:t>You are vital members of our GA safety community</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4173"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8835769" y="3728459"/>
            <a:ext cx="3025810" cy="1896171"/>
            <a:chOff x="6837353" y="2158410"/>
            <a:chExt cx="5177733" cy="4191780"/>
          </a:xfrm>
        </p:grpSpPr>
        <p:pic>
          <p:nvPicPr>
            <p:cNvPr id="9" name="DA40435A-344D-4FC2-9E65-482510AA9235" descr="2D5DBBC8-94E1-4F4B-B5EF-F45345C9D166@fios-rout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Tree>
    <p:custDataLst>
      <p:tags r:id="rId1"/>
    </p:custDataLst>
    <p:extLst>
      <p:ext uri="{BB962C8B-B14F-4D97-AF65-F5344CB8AC3E}">
        <p14:creationId xmlns:p14="http://schemas.microsoft.com/office/powerpoint/2010/main" val="268992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a:t>Safety Management Systems (SMS)</a:t>
            </a:r>
            <a:br>
              <a:rPr lang="en-US" dirty="0"/>
            </a:br>
            <a:r>
              <a:rPr lang="en-US" dirty="0"/>
              <a:t>Coming to General Aviation</a:t>
            </a:r>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EB91E7EE-1EB0-A931-C930-F61E135BB3C4}"/>
              </a:ext>
            </a:extLst>
          </p:cNvPr>
          <p:cNvSpPr txBox="1"/>
          <p:nvPr/>
        </p:nvSpPr>
        <p:spPr bwMode="auto">
          <a:xfrm>
            <a:off x="199299" y="4845577"/>
            <a:ext cx="80484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a:hlinkClick r:id="rId5"/>
              </a:rPr>
              <a:t>Safety Management System (SMS) | Federal Aviation Administration (faa.gov)</a:t>
            </a:r>
            <a:endParaRPr lang="en-US" sz="1200" b="1" dirty="0">
              <a:solidFill>
                <a:srgbClr val="C0C0C0"/>
              </a:solidFill>
            </a:endParaRPr>
          </a:p>
        </p:txBody>
      </p:sp>
      <p:pic>
        <p:nvPicPr>
          <p:cNvPr id="12" name="Picture 11">
            <a:extLst>
              <a:ext uri="{FF2B5EF4-FFF2-40B4-BE49-F238E27FC236}">
                <a16:creationId xmlns:a16="http://schemas.microsoft.com/office/drawing/2014/main" id="{A9A7C9B5-3C8F-D995-75F5-5FD52A3DF409}"/>
              </a:ext>
            </a:extLst>
          </p:cNvPr>
          <p:cNvPicPr>
            <a:picLocks noChangeAspect="1"/>
          </p:cNvPicPr>
          <p:nvPr/>
        </p:nvPicPr>
        <p:blipFill>
          <a:blip r:embed="rId6"/>
          <a:stretch>
            <a:fillRect/>
          </a:stretch>
        </p:blipFill>
        <p:spPr>
          <a:xfrm>
            <a:off x="9162110" y="3061998"/>
            <a:ext cx="2497016" cy="2497016"/>
          </a:xfrm>
          <a:prstGeom prst="rect">
            <a:avLst/>
          </a:prstGeom>
        </p:spPr>
      </p:pic>
    </p:spTree>
    <p:custDataLst>
      <p:tags r:id="rId1"/>
    </p:custDataLst>
    <p:extLst>
      <p:ext uri="{BB962C8B-B14F-4D97-AF65-F5344CB8AC3E}">
        <p14:creationId xmlns:p14="http://schemas.microsoft.com/office/powerpoint/2010/main" val="78609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07536" y="400418"/>
            <a:ext cx="4940269" cy="1395412"/>
          </a:xfrm>
        </p:spPr>
        <p:txBody>
          <a:bodyPr/>
          <a:lstStyle/>
          <a:p>
            <a:r>
              <a:rPr lang="en-US" dirty="0"/>
              <a:t>The National FAA Safety Team Presents</a:t>
            </a:r>
          </a:p>
        </p:txBody>
      </p:sp>
      <p:sp>
        <p:nvSpPr>
          <p:cNvPr id="32786" name="Text Box 18"/>
          <p:cNvSpPr txBox="1">
            <a:spLocks noChangeArrowheads="1"/>
          </p:cNvSpPr>
          <p:nvPr/>
        </p:nvSpPr>
        <p:spPr bwMode="auto">
          <a:xfrm>
            <a:off x="2642106" y="3750144"/>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 </a:t>
            </a:r>
          </a:p>
        </p:txBody>
      </p:sp>
      <p:sp>
        <p:nvSpPr>
          <p:cNvPr id="5" name="Rectangle 12"/>
          <p:cNvSpPr txBox="1">
            <a:spLocks noChangeArrowheads="1"/>
          </p:cNvSpPr>
          <p:nvPr/>
        </p:nvSpPr>
        <p:spPr bwMode="auto">
          <a:xfrm>
            <a:off x="307536" y="1932255"/>
            <a:ext cx="7114538" cy="105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3200" b="1" baseline="0">
                <a:solidFill>
                  <a:schemeClr val="bg2"/>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t>Topic of the Month – March </a:t>
            </a:r>
          </a:p>
          <a:p>
            <a:r>
              <a:rPr lang="en-US" dirty="0"/>
              <a:t>Risk-based Flight Review &amp; </a:t>
            </a:r>
            <a:r>
              <a:rPr lang="en-US" i="1" dirty="0"/>
              <a:t>WINGS</a:t>
            </a:r>
          </a:p>
        </p:txBody>
      </p:sp>
    </p:spTree>
    <p:custDataLst>
      <p:tags r:id="rId1"/>
    </p:custDataLst>
    <p:extLst>
      <p:ext uri="{BB962C8B-B14F-4D97-AF65-F5344CB8AC3E}">
        <p14:creationId xmlns:p14="http://schemas.microsoft.com/office/powerpoint/2010/main" val="27124064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a:xfrm>
            <a:off x="674602" y="1187284"/>
            <a:ext cx="10733617" cy="4391025"/>
          </a:xfrm>
        </p:spPr>
        <p:txBody>
          <a:bodyPr/>
          <a:lstStyle/>
          <a:p>
            <a:r>
              <a:rPr lang="en-US" dirty="0"/>
              <a:t>GAJSC* and Risk-based Flight Reviews</a:t>
            </a:r>
          </a:p>
          <a:p>
            <a:r>
              <a:rPr lang="en-US" dirty="0"/>
              <a:t>Effective Flight Reviews</a:t>
            </a:r>
          </a:p>
          <a:p>
            <a:r>
              <a:rPr lang="en-US" i="1" dirty="0"/>
              <a:t>WINGS </a:t>
            </a:r>
            <a:r>
              <a:rPr lang="en-US" dirty="0"/>
              <a:t>and Flight Reviews</a:t>
            </a:r>
            <a:endParaRPr lang="en-US" i="1" dirty="0"/>
          </a:p>
          <a:p>
            <a:endParaRPr lang="en-US" dirty="0"/>
          </a:p>
          <a:p>
            <a:endParaRPr lang="en-US" dirty="0"/>
          </a:p>
          <a:p>
            <a:endParaRPr lang="en-US" dirty="0"/>
          </a:p>
          <a:p>
            <a:pPr marL="0" indent="0">
              <a:buNone/>
            </a:pPr>
            <a:r>
              <a:rPr lang="en-US" dirty="0"/>
              <a:t>                              </a:t>
            </a:r>
            <a:endParaRPr lang="en-US" sz="1800" dirty="0"/>
          </a:p>
        </p:txBody>
      </p:sp>
      <p:grpSp>
        <p:nvGrpSpPr>
          <p:cNvPr id="5" name="Group 4">
            <a:extLst>
              <a:ext uri="{FF2B5EF4-FFF2-40B4-BE49-F238E27FC236}">
                <a16:creationId xmlns:a16="http://schemas.microsoft.com/office/drawing/2014/main" id="{E1AD7FF8-FDA3-FB69-BB2D-280DDF5B8076}"/>
              </a:ext>
            </a:extLst>
          </p:cNvPr>
          <p:cNvGrpSpPr/>
          <p:nvPr/>
        </p:nvGrpSpPr>
        <p:grpSpPr>
          <a:xfrm>
            <a:off x="7945562" y="958589"/>
            <a:ext cx="3462657" cy="4134209"/>
            <a:chOff x="7945562" y="1266920"/>
            <a:chExt cx="3462657" cy="4134209"/>
          </a:xfrm>
        </p:grpSpPr>
        <p:pic>
          <p:nvPicPr>
            <p:cNvPr id="8" name="Picture 7">
              <a:extLst>
                <a:ext uri="{FF2B5EF4-FFF2-40B4-BE49-F238E27FC236}">
                  <a16:creationId xmlns:a16="http://schemas.microsoft.com/office/drawing/2014/main" id="{85DC2D4F-3B79-44FB-FCC3-579228005F5C}"/>
                </a:ext>
              </a:extLst>
            </p:cNvPr>
            <p:cNvPicPr>
              <a:picLocks noChangeAspect="1"/>
            </p:cNvPicPr>
            <p:nvPr/>
          </p:nvPicPr>
          <p:blipFill>
            <a:blip r:embed="rId4"/>
            <a:stretch>
              <a:fillRect/>
            </a:stretch>
          </p:blipFill>
          <p:spPr>
            <a:xfrm rot="678215">
              <a:off x="8389822" y="1535689"/>
              <a:ext cx="3018397" cy="3865440"/>
            </a:xfrm>
            <a:prstGeom prst="rect">
              <a:avLst/>
            </a:prstGeom>
            <a:ln>
              <a:noFill/>
            </a:ln>
            <a:effectLst>
              <a:outerShdw blurRad="292100" dist="139700" dir="2700000" algn="tl" rotWithShape="0">
                <a:srgbClr val="333333">
                  <a:alpha val="65000"/>
                </a:srgbClr>
              </a:outerShdw>
            </a:effectLst>
          </p:spPr>
        </p:pic>
        <p:cxnSp>
          <p:nvCxnSpPr>
            <p:cNvPr id="6" name="Straight Connector 5">
              <a:extLst>
                <a:ext uri="{FF2B5EF4-FFF2-40B4-BE49-F238E27FC236}">
                  <a16:creationId xmlns:a16="http://schemas.microsoft.com/office/drawing/2014/main" id="{E6D5FCF4-D989-E0E4-A849-A3193EA7C9A8}"/>
                </a:ext>
              </a:extLst>
            </p:cNvPr>
            <p:cNvCxnSpPr/>
            <p:nvPr/>
          </p:nvCxnSpPr>
          <p:spPr bwMode="auto">
            <a:xfrm flipH="1">
              <a:off x="7945562" y="1266920"/>
              <a:ext cx="799118" cy="3783444"/>
            </a:xfrm>
            <a:prstGeom prst="line">
              <a:avLst/>
            </a:prstGeom>
            <a:noFill/>
            <a:ln w="228600" cap="flat" cmpd="sng" algn="ctr">
              <a:solidFill>
                <a:srgbClr val="05B2B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TextBox 15">
            <a:extLst>
              <a:ext uri="{FF2B5EF4-FFF2-40B4-BE49-F238E27FC236}">
                <a16:creationId xmlns:a16="http://schemas.microsoft.com/office/drawing/2014/main" id="{149369AF-35FF-D402-1AE8-4503542A951C}"/>
              </a:ext>
            </a:extLst>
          </p:cNvPr>
          <p:cNvSpPr txBox="1"/>
          <p:nvPr/>
        </p:nvSpPr>
        <p:spPr bwMode="auto">
          <a:xfrm>
            <a:off x="8984262" y="5439810"/>
            <a:ext cx="32077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a:t>*General Aviation Joint Safety Committee</a:t>
            </a:r>
          </a:p>
        </p:txBody>
      </p:sp>
      <p:sp>
        <p:nvSpPr>
          <p:cNvPr id="9" name="TextBox 8">
            <a:extLst>
              <a:ext uri="{FF2B5EF4-FFF2-40B4-BE49-F238E27FC236}">
                <a16:creationId xmlns:a16="http://schemas.microsoft.com/office/drawing/2014/main" id="{D938289C-9C21-0ED4-35B4-645E3A94300C}"/>
              </a:ext>
            </a:extLst>
          </p:cNvPr>
          <p:cNvSpPr txBox="1"/>
          <p:nvPr/>
        </p:nvSpPr>
        <p:spPr bwMode="auto">
          <a:xfrm rot="825457">
            <a:off x="10521554" y="4011355"/>
            <a:ext cx="573434" cy="230832"/>
          </a:xfrm>
          <a:prstGeom prst="rect">
            <a:avLst/>
          </a:prstGeom>
          <a:solidFill>
            <a:schemeClr val="bg1"/>
          </a:solidFill>
          <a:ln>
            <a:noFill/>
          </a:ln>
          <a:effectLst/>
        </p:spPr>
        <p:txBody>
          <a:bodyPr wrap="square" rtlCol="0">
            <a:spAutoFit/>
          </a:bodyPr>
          <a:lstStyle/>
          <a:p>
            <a:pPr>
              <a:buFontTx/>
              <a:buNone/>
            </a:pPr>
            <a:endParaRPr lang="en-US" sz="900" dirty="0"/>
          </a:p>
        </p:txBody>
      </p:sp>
      <p:sp>
        <p:nvSpPr>
          <p:cNvPr id="7" name="TextBox 6">
            <a:extLst>
              <a:ext uri="{FF2B5EF4-FFF2-40B4-BE49-F238E27FC236}">
                <a16:creationId xmlns:a16="http://schemas.microsoft.com/office/drawing/2014/main" id="{BA69BD64-0267-475C-02C4-CB5F69D67EA6}"/>
              </a:ext>
            </a:extLst>
          </p:cNvPr>
          <p:cNvSpPr txBox="1"/>
          <p:nvPr/>
        </p:nvSpPr>
        <p:spPr bwMode="auto">
          <a:xfrm rot="557480">
            <a:off x="10481162" y="4036534"/>
            <a:ext cx="510498" cy="230832"/>
          </a:xfrm>
          <a:prstGeom prst="rect">
            <a:avLst/>
          </a:prstGeom>
          <a:noFill/>
          <a:ln>
            <a:noFill/>
          </a:ln>
          <a:effectLst/>
        </p:spPr>
        <p:txBody>
          <a:bodyPr wrap="square" rtlCol="0">
            <a:spAutoFit/>
          </a:bodyPr>
          <a:lstStyle/>
          <a:p>
            <a:pPr>
              <a:buFontTx/>
              <a:buNone/>
            </a:pPr>
            <a:r>
              <a:rPr lang="en-US" sz="900" dirty="0"/>
              <a:t>Safety</a:t>
            </a:r>
          </a:p>
        </p:txBody>
      </p:sp>
    </p:spTree>
    <p:custDataLst>
      <p:tags r:id="rId1"/>
    </p:custDataLst>
    <p:extLst>
      <p:ext uri="{BB962C8B-B14F-4D97-AF65-F5344CB8AC3E}">
        <p14:creationId xmlns:p14="http://schemas.microsoft.com/office/powerpoint/2010/main" val="341572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05084-9963-42BE-2AF8-E1D80EB64857}"/>
              </a:ext>
            </a:extLst>
          </p:cNvPr>
          <p:cNvSpPr>
            <a:spLocks noGrp="1"/>
          </p:cNvSpPr>
          <p:nvPr>
            <p:ph type="title"/>
          </p:nvPr>
        </p:nvSpPr>
        <p:spPr/>
        <p:txBody>
          <a:bodyPr/>
          <a:lstStyle/>
          <a:p>
            <a:r>
              <a:rPr lang="en-US" dirty="0"/>
              <a:t>Conducting an Effective Flight Review</a:t>
            </a:r>
          </a:p>
        </p:txBody>
      </p:sp>
      <p:pic>
        <p:nvPicPr>
          <p:cNvPr id="5" name="Content Placeholder 4">
            <a:extLst>
              <a:ext uri="{FF2B5EF4-FFF2-40B4-BE49-F238E27FC236}">
                <a16:creationId xmlns:a16="http://schemas.microsoft.com/office/drawing/2014/main" id="{04153EE8-3C83-C8A6-22A9-9A24BD73444E}"/>
              </a:ext>
            </a:extLst>
          </p:cNvPr>
          <p:cNvPicPr>
            <a:picLocks noGrp="1" noChangeAspect="1"/>
          </p:cNvPicPr>
          <p:nvPr>
            <p:ph idx="1"/>
          </p:nvPr>
        </p:nvPicPr>
        <p:blipFill>
          <a:blip r:embed="rId4"/>
          <a:stretch>
            <a:fillRect/>
          </a:stretch>
        </p:blipFill>
        <p:spPr>
          <a:xfrm rot="781915">
            <a:off x="7991242" y="1602806"/>
            <a:ext cx="2882220" cy="3861706"/>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138C445C-5526-1185-40BB-93E0F5854220}"/>
              </a:ext>
            </a:extLst>
          </p:cNvPr>
          <p:cNvSpPr/>
          <p:nvPr/>
        </p:nvSpPr>
        <p:spPr bwMode="auto">
          <a:xfrm rot="16987028">
            <a:off x="6055405" y="3092998"/>
            <a:ext cx="3876873" cy="199577"/>
          </a:xfrm>
          <a:prstGeom prst="rect">
            <a:avLst/>
          </a:prstGeom>
          <a:solidFill>
            <a:schemeClr val="accent1">
              <a:lumMod val="75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nvGrpSpPr>
          <p:cNvPr id="13" name="Group 12">
            <a:extLst>
              <a:ext uri="{FF2B5EF4-FFF2-40B4-BE49-F238E27FC236}">
                <a16:creationId xmlns:a16="http://schemas.microsoft.com/office/drawing/2014/main" id="{669071C6-0468-4EEA-4EBB-CC0DAAE2BE95}"/>
              </a:ext>
            </a:extLst>
          </p:cNvPr>
          <p:cNvGrpSpPr/>
          <p:nvPr/>
        </p:nvGrpSpPr>
        <p:grpSpPr>
          <a:xfrm>
            <a:off x="1451155" y="2171257"/>
            <a:ext cx="2888617" cy="2515486"/>
            <a:chOff x="1979785" y="649288"/>
            <a:chExt cx="5429250" cy="5429250"/>
          </a:xfrm>
        </p:grpSpPr>
        <p:pic>
          <p:nvPicPr>
            <p:cNvPr id="10" name="Picture 9">
              <a:extLst>
                <a:ext uri="{FF2B5EF4-FFF2-40B4-BE49-F238E27FC236}">
                  <a16:creationId xmlns:a16="http://schemas.microsoft.com/office/drawing/2014/main" id="{3B7E4CD0-700F-A6A8-1CCE-8BFAD4B50F34}"/>
                </a:ext>
              </a:extLst>
            </p:cNvPr>
            <p:cNvPicPr>
              <a:picLocks noChangeAspect="1"/>
            </p:cNvPicPr>
            <p:nvPr/>
          </p:nvPicPr>
          <p:blipFill>
            <a:blip r:embed="rId5"/>
            <a:stretch>
              <a:fillRect/>
            </a:stretch>
          </p:blipFill>
          <p:spPr>
            <a:xfrm>
              <a:off x="1979785" y="649288"/>
              <a:ext cx="5429250" cy="5429250"/>
            </a:xfrm>
            <a:prstGeom prst="rect">
              <a:avLst/>
            </a:prstGeom>
          </p:spPr>
        </p:pic>
        <p:pic>
          <p:nvPicPr>
            <p:cNvPr id="12" name="Picture 11" descr="Logo&#10;&#10;Description automatically generated">
              <a:extLst>
                <a:ext uri="{FF2B5EF4-FFF2-40B4-BE49-F238E27FC236}">
                  <a16:creationId xmlns:a16="http://schemas.microsoft.com/office/drawing/2014/main" id="{70872BE2-EF32-0BD5-EC7C-8E82046B6C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flipV="1">
              <a:off x="4280876" y="2907792"/>
              <a:ext cx="922690" cy="914695"/>
            </a:xfrm>
            <a:prstGeom prst="rect">
              <a:avLst/>
            </a:prstGeom>
            <a:solidFill>
              <a:schemeClr val="bg1"/>
            </a:solidFill>
          </p:spPr>
        </p:pic>
      </p:grpSp>
      <p:sp>
        <p:nvSpPr>
          <p:cNvPr id="15" name="TextBox 14">
            <a:extLst>
              <a:ext uri="{FF2B5EF4-FFF2-40B4-BE49-F238E27FC236}">
                <a16:creationId xmlns:a16="http://schemas.microsoft.com/office/drawing/2014/main" id="{29C56431-2FB3-FB99-4D8B-8FA3DB2341A3}"/>
              </a:ext>
            </a:extLst>
          </p:cNvPr>
          <p:cNvSpPr txBox="1"/>
          <p:nvPr/>
        </p:nvSpPr>
        <p:spPr bwMode="auto">
          <a:xfrm>
            <a:off x="1009712" y="5046629"/>
            <a:ext cx="434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None/>
            </a:pPr>
            <a:r>
              <a:rPr lang="en-US" dirty="0">
                <a:hlinkClick r:id="rId7"/>
              </a:rPr>
              <a:t>https://tinyurl.com/2s4ekbw2</a:t>
            </a:r>
            <a:r>
              <a:rPr lang="en-US" dirty="0"/>
              <a:t> </a:t>
            </a:r>
          </a:p>
        </p:txBody>
      </p:sp>
    </p:spTree>
    <p:custDataLst>
      <p:tags r:id="rId1"/>
    </p:custDataLst>
    <p:extLst>
      <p:ext uri="{BB962C8B-B14F-4D97-AF65-F5344CB8AC3E}">
        <p14:creationId xmlns:p14="http://schemas.microsoft.com/office/powerpoint/2010/main" val="373465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83F97-CCC6-3AD7-5D3A-29A56B0AF89E}"/>
              </a:ext>
            </a:extLst>
          </p:cNvPr>
          <p:cNvSpPr>
            <a:spLocks noGrp="1"/>
          </p:cNvSpPr>
          <p:nvPr>
            <p:ph type="title"/>
          </p:nvPr>
        </p:nvSpPr>
        <p:spPr/>
        <p:txBody>
          <a:bodyPr/>
          <a:lstStyle/>
          <a:p>
            <a:r>
              <a:rPr lang="en-US" dirty="0"/>
              <a:t>What’s a Risk-based Flight Review?</a:t>
            </a:r>
          </a:p>
        </p:txBody>
      </p:sp>
      <p:sp>
        <p:nvSpPr>
          <p:cNvPr id="3" name="Content Placeholder 2">
            <a:extLst>
              <a:ext uri="{FF2B5EF4-FFF2-40B4-BE49-F238E27FC236}">
                <a16:creationId xmlns:a16="http://schemas.microsoft.com/office/drawing/2014/main" id="{51350160-5E20-02DC-3942-2959B7E550F2}"/>
              </a:ext>
            </a:extLst>
          </p:cNvPr>
          <p:cNvSpPr>
            <a:spLocks noGrp="1"/>
          </p:cNvSpPr>
          <p:nvPr>
            <p:ph idx="1"/>
          </p:nvPr>
        </p:nvSpPr>
        <p:spPr>
          <a:xfrm>
            <a:off x="674602" y="1233487"/>
            <a:ext cx="10733617" cy="4391025"/>
          </a:xfrm>
        </p:spPr>
        <p:txBody>
          <a:bodyPr/>
          <a:lstStyle/>
          <a:p>
            <a:r>
              <a:rPr lang="en-US" dirty="0"/>
              <a:t>Tailored to Pilot’s typical mission</a:t>
            </a:r>
          </a:p>
          <a:p>
            <a:r>
              <a:rPr lang="en-US" dirty="0"/>
              <a:t>And to Pilot’s aspirations</a:t>
            </a:r>
          </a:p>
        </p:txBody>
      </p:sp>
      <p:pic>
        <p:nvPicPr>
          <p:cNvPr id="5" name="Picture 4">
            <a:extLst>
              <a:ext uri="{FF2B5EF4-FFF2-40B4-BE49-F238E27FC236}">
                <a16:creationId xmlns:a16="http://schemas.microsoft.com/office/drawing/2014/main" id="{3A49C6F3-984A-E015-DF40-B44FC9EFCF01}"/>
              </a:ext>
            </a:extLst>
          </p:cNvPr>
          <p:cNvPicPr>
            <a:picLocks noChangeAspect="1"/>
          </p:cNvPicPr>
          <p:nvPr/>
        </p:nvPicPr>
        <p:blipFill rotWithShape="1">
          <a:blip r:embed="rId4">
            <a:extLst>
              <a:ext uri="{28A0092B-C50C-407E-A947-70E740481C1C}">
                <a14:useLocalDpi xmlns:a14="http://schemas.microsoft.com/office/drawing/2010/main" val="0"/>
              </a:ext>
            </a:extLst>
          </a:blip>
          <a:srcRect t="6524" b="10359"/>
          <a:stretch/>
        </p:blipFill>
        <p:spPr>
          <a:xfrm>
            <a:off x="1227135" y="3160295"/>
            <a:ext cx="3970506" cy="219776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AA2492E-DD90-0918-F40D-7C19952B2839}"/>
              </a:ext>
            </a:extLst>
          </p:cNvPr>
          <p:cNvPicPr>
            <a:picLocks noChangeAspect="1"/>
          </p:cNvPicPr>
          <p:nvPr/>
        </p:nvPicPr>
        <p:blipFill rotWithShape="1">
          <a:blip r:embed="rId5">
            <a:extLst>
              <a:ext uri="{28A0092B-C50C-407E-A947-70E740481C1C}">
                <a14:useLocalDpi xmlns:a14="http://schemas.microsoft.com/office/drawing/2010/main" val="0"/>
              </a:ext>
            </a:extLst>
          </a:blip>
          <a:srcRect t="14769"/>
          <a:stretch/>
        </p:blipFill>
        <p:spPr>
          <a:xfrm>
            <a:off x="6681588" y="2013404"/>
            <a:ext cx="4980234" cy="283118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2881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94CDE-C017-3DB5-BBC2-996DB474385E}"/>
              </a:ext>
            </a:extLst>
          </p:cNvPr>
          <p:cNvSpPr>
            <a:spLocks noGrp="1"/>
          </p:cNvSpPr>
          <p:nvPr>
            <p:ph type="title"/>
          </p:nvPr>
        </p:nvSpPr>
        <p:spPr/>
        <p:txBody>
          <a:bodyPr/>
          <a:lstStyle/>
          <a:p>
            <a:r>
              <a:rPr lang="en-US" dirty="0"/>
              <a:t>Pre-review Activities</a:t>
            </a:r>
          </a:p>
        </p:txBody>
      </p:sp>
      <p:sp>
        <p:nvSpPr>
          <p:cNvPr id="3" name="Content Placeholder 2">
            <a:extLst>
              <a:ext uri="{FF2B5EF4-FFF2-40B4-BE49-F238E27FC236}">
                <a16:creationId xmlns:a16="http://schemas.microsoft.com/office/drawing/2014/main" id="{29E9C905-1AAA-65D5-19C1-44482D780E91}"/>
              </a:ext>
            </a:extLst>
          </p:cNvPr>
          <p:cNvSpPr>
            <a:spLocks noGrp="1"/>
          </p:cNvSpPr>
          <p:nvPr>
            <p:ph idx="1"/>
          </p:nvPr>
        </p:nvSpPr>
        <p:spPr>
          <a:xfrm>
            <a:off x="571500" y="1069214"/>
            <a:ext cx="10733617" cy="4391025"/>
          </a:xfrm>
        </p:spPr>
        <p:txBody>
          <a:bodyPr/>
          <a:lstStyle/>
          <a:p>
            <a:r>
              <a:rPr lang="en-US" dirty="0"/>
              <a:t>Aeronautical History </a:t>
            </a:r>
          </a:p>
          <a:p>
            <a:pPr lvl="1"/>
            <a:r>
              <a:rPr lang="en-US" dirty="0"/>
              <a:t>Certificates and ratings</a:t>
            </a:r>
          </a:p>
          <a:p>
            <a:pPr lvl="1"/>
            <a:r>
              <a:rPr lang="en-US" dirty="0"/>
              <a:t>Experience</a:t>
            </a:r>
          </a:p>
          <a:p>
            <a:pPr lvl="2"/>
            <a:r>
              <a:rPr lang="en-US" dirty="0"/>
              <a:t>Pilot time and time in type</a:t>
            </a:r>
          </a:p>
          <a:p>
            <a:pPr lvl="2"/>
            <a:r>
              <a:rPr lang="en-US" dirty="0"/>
              <a:t>Typical flight environment</a:t>
            </a:r>
          </a:p>
          <a:p>
            <a:pPr lvl="3"/>
            <a:r>
              <a:rPr lang="en-US" dirty="0"/>
              <a:t>Metropolitan</a:t>
            </a:r>
          </a:p>
          <a:p>
            <a:pPr lvl="3"/>
            <a:r>
              <a:rPr lang="en-US" dirty="0"/>
              <a:t>Rural</a:t>
            </a:r>
          </a:p>
          <a:p>
            <a:pPr lvl="3"/>
            <a:r>
              <a:rPr lang="en-US" dirty="0"/>
              <a:t>Terrain</a:t>
            </a:r>
          </a:p>
          <a:p>
            <a:pPr lvl="3"/>
            <a:r>
              <a:rPr lang="en-US" dirty="0"/>
              <a:t>Weather</a:t>
            </a:r>
          </a:p>
          <a:p>
            <a:pPr lvl="1"/>
            <a:r>
              <a:rPr lang="en-US" dirty="0"/>
              <a:t>Aspirations and Expectations</a:t>
            </a:r>
          </a:p>
          <a:p>
            <a:pPr lvl="1"/>
            <a:r>
              <a:rPr lang="en-US" dirty="0"/>
              <a:t>Safety Risk Management </a:t>
            </a:r>
          </a:p>
        </p:txBody>
      </p:sp>
      <p:pic>
        <p:nvPicPr>
          <p:cNvPr id="5" name="Picture 4">
            <a:extLst>
              <a:ext uri="{FF2B5EF4-FFF2-40B4-BE49-F238E27FC236}">
                <a16:creationId xmlns:a16="http://schemas.microsoft.com/office/drawing/2014/main" id="{970A8456-ECAB-BAA2-CF02-042AE54CC783}"/>
              </a:ext>
            </a:extLst>
          </p:cNvPr>
          <p:cNvPicPr>
            <a:picLocks noChangeAspect="1"/>
          </p:cNvPicPr>
          <p:nvPr/>
        </p:nvPicPr>
        <p:blipFill rotWithShape="1">
          <a:blip r:embed="rId4"/>
          <a:srcRect b="2631"/>
          <a:stretch/>
        </p:blipFill>
        <p:spPr>
          <a:xfrm rot="616931">
            <a:off x="6858887" y="851481"/>
            <a:ext cx="4097379" cy="427742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58035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7BB3-5551-4684-49DB-8CE6215D29A5}"/>
              </a:ext>
            </a:extLst>
          </p:cNvPr>
          <p:cNvSpPr>
            <a:spLocks noGrp="1"/>
          </p:cNvSpPr>
          <p:nvPr>
            <p:ph type="title"/>
          </p:nvPr>
        </p:nvSpPr>
        <p:spPr/>
        <p:txBody>
          <a:bodyPr/>
          <a:lstStyle/>
          <a:p>
            <a:r>
              <a:rPr lang="en-US" dirty="0"/>
              <a:t>Assessing risk</a:t>
            </a:r>
          </a:p>
        </p:txBody>
      </p:sp>
      <p:sp>
        <p:nvSpPr>
          <p:cNvPr id="4" name="Rectangle 3">
            <a:extLst>
              <a:ext uri="{FF2B5EF4-FFF2-40B4-BE49-F238E27FC236}">
                <a16:creationId xmlns:a16="http://schemas.microsoft.com/office/drawing/2014/main" id="{13BE6098-3345-321B-24C5-BB430E9C1BAF}"/>
              </a:ext>
            </a:extLst>
          </p:cNvPr>
          <p:cNvSpPr txBox="1">
            <a:spLocks noChangeArrowheads="1"/>
          </p:cNvSpPr>
          <p:nvPr/>
        </p:nvSpPr>
        <p:spPr>
          <a:xfrm>
            <a:off x="571500" y="1097484"/>
            <a:ext cx="7921413" cy="49375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en-US" b="1" dirty="0">
                <a:latin typeface="Arial" panose="020B0604020202020204" pitchFamily="34" charset="0"/>
                <a:cs typeface="Arial" panose="020B0604020202020204" pitchFamily="34" charset="0"/>
              </a:rPr>
              <a:t>Hazard – a condition, event, object, or circumstance that could compromise safety.</a:t>
            </a:r>
          </a:p>
          <a:p>
            <a:pPr marL="0" indent="0" fontAlgn="auto">
              <a:spcAft>
                <a:spcPts val="0"/>
              </a:spcAft>
              <a:buNone/>
            </a:pPr>
            <a:endParaRPr lang="en-US" altLang="en-US" b="1" dirty="0">
              <a:latin typeface="Arial" panose="020B0604020202020204" pitchFamily="34" charset="0"/>
              <a:cs typeface="Arial" panose="020B0604020202020204" pitchFamily="34" charset="0"/>
            </a:endParaRPr>
          </a:p>
          <a:p>
            <a:pPr fontAlgn="auto">
              <a:spcAft>
                <a:spcPts val="0"/>
              </a:spcAft>
            </a:pPr>
            <a:r>
              <a:rPr lang="en-US" altLang="en-US" b="1" dirty="0">
                <a:latin typeface="Arial" panose="020B0604020202020204" pitchFamily="34" charset="0"/>
                <a:cs typeface="Arial" panose="020B0604020202020204" pitchFamily="34" charset="0"/>
              </a:rPr>
              <a:t>Risk – the future impact of hazards that are not eliminated or controlled.</a:t>
            </a:r>
          </a:p>
          <a:p>
            <a:pPr marL="0" indent="0" fontAlgn="auto">
              <a:spcAft>
                <a:spcPts val="0"/>
              </a:spcAft>
              <a:buNone/>
            </a:pPr>
            <a:endParaRPr lang="en-US" altLang="en-US" b="1" dirty="0">
              <a:latin typeface="Arial" panose="020B0604020202020204" pitchFamily="34" charset="0"/>
              <a:cs typeface="Arial" panose="020B0604020202020204" pitchFamily="34" charset="0"/>
            </a:endParaRPr>
          </a:p>
          <a:p>
            <a:pPr fontAlgn="auto">
              <a:spcAft>
                <a:spcPts val="0"/>
              </a:spcAft>
            </a:pPr>
            <a:r>
              <a:rPr lang="en-US" altLang="en-US" b="1" dirty="0">
                <a:latin typeface="Arial" panose="020B0604020202020204" pitchFamily="34" charset="0"/>
                <a:cs typeface="Arial" panose="020B0604020202020204" pitchFamily="34" charset="0"/>
              </a:rPr>
              <a:t>Risk Assessment – considers the likelihood that a hazard will compromise safety and the severity of consequences if it does.</a:t>
            </a:r>
          </a:p>
          <a:p>
            <a:pPr lvl="1" fontAlgn="auto">
              <a:spcAft>
                <a:spcPts val="0"/>
              </a:spcAft>
            </a:pPr>
            <a:endParaRPr lang="en-US" altLang="en-US" dirty="0"/>
          </a:p>
          <a:p>
            <a:pPr lvl="1" fontAlgn="auto">
              <a:spcAft>
                <a:spcPts val="0"/>
              </a:spcAft>
              <a:buFontTx/>
              <a:buNone/>
            </a:pPr>
            <a:endParaRPr lang="en-US" altLang="en-US" dirty="0"/>
          </a:p>
          <a:p>
            <a:pPr lvl="1" fontAlgn="auto">
              <a:spcAft>
                <a:spcPts val="0"/>
              </a:spcAft>
            </a:pPr>
            <a:endParaRPr lang="en-US" altLang="en-US" dirty="0"/>
          </a:p>
        </p:txBody>
      </p:sp>
      <p:pic>
        <p:nvPicPr>
          <p:cNvPr id="5" name="Content Placeholder 3">
            <a:extLst>
              <a:ext uri="{FF2B5EF4-FFF2-40B4-BE49-F238E27FC236}">
                <a16:creationId xmlns:a16="http://schemas.microsoft.com/office/drawing/2014/main" id="{A9B6F7FF-31F1-439A-5C19-81E85E391F7F}"/>
              </a:ext>
            </a:extLst>
          </p:cNvPr>
          <p:cNvPicPr>
            <a:picLocks noChangeAspect="1"/>
          </p:cNvPicPr>
          <p:nvPr/>
        </p:nvPicPr>
        <p:blipFill rotWithShape="1">
          <a:blip r:embed="rId4"/>
          <a:srcRect l="15122" t="5136" r="13827" b="4569"/>
          <a:stretch/>
        </p:blipFill>
        <p:spPr>
          <a:xfrm>
            <a:off x="9583805" y="830764"/>
            <a:ext cx="1541149" cy="1349702"/>
          </a:xfrm>
          <a:prstGeom prst="rect">
            <a:avLst/>
          </a:prstGeom>
        </p:spPr>
      </p:pic>
      <p:pic>
        <p:nvPicPr>
          <p:cNvPr id="6" name="Content Placeholder 3">
            <a:extLst>
              <a:ext uri="{FF2B5EF4-FFF2-40B4-BE49-F238E27FC236}">
                <a16:creationId xmlns:a16="http://schemas.microsoft.com/office/drawing/2014/main" id="{EC6D5588-F77D-8FA6-9668-F6C5F7C52AD7}"/>
              </a:ext>
            </a:extLst>
          </p:cNvPr>
          <p:cNvPicPr>
            <a:picLocks noChangeAspect="1"/>
          </p:cNvPicPr>
          <p:nvPr/>
        </p:nvPicPr>
        <p:blipFill>
          <a:blip r:embed="rId5"/>
          <a:stretch>
            <a:fillRect/>
          </a:stretch>
        </p:blipFill>
        <p:spPr>
          <a:xfrm>
            <a:off x="9147633" y="2729220"/>
            <a:ext cx="2472867" cy="1351835"/>
          </a:xfrm>
          <a:prstGeom prst="rect">
            <a:avLst/>
          </a:prstGeom>
        </p:spPr>
      </p:pic>
      <p:pic>
        <p:nvPicPr>
          <p:cNvPr id="7" name="Picture 6">
            <a:extLst>
              <a:ext uri="{FF2B5EF4-FFF2-40B4-BE49-F238E27FC236}">
                <a16:creationId xmlns:a16="http://schemas.microsoft.com/office/drawing/2014/main" id="{D5593016-B134-6A59-1360-C2EB442F630E}"/>
              </a:ext>
            </a:extLst>
          </p:cNvPr>
          <p:cNvPicPr>
            <a:picLocks noChangeAspect="1"/>
          </p:cNvPicPr>
          <p:nvPr/>
        </p:nvPicPr>
        <p:blipFill>
          <a:blip r:embed="rId6"/>
          <a:stretch>
            <a:fillRect/>
          </a:stretch>
        </p:blipFill>
        <p:spPr>
          <a:xfrm>
            <a:off x="8963229" y="4198626"/>
            <a:ext cx="2782303" cy="146775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6560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C2AF-48CC-6808-AA01-16BB04922AB6}"/>
              </a:ext>
            </a:extLst>
          </p:cNvPr>
          <p:cNvSpPr>
            <a:spLocks noGrp="1"/>
          </p:cNvSpPr>
          <p:nvPr>
            <p:ph type="title"/>
          </p:nvPr>
        </p:nvSpPr>
        <p:spPr/>
        <p:txBody>
          <a:bodyPr/>
          <a:lstStyle/>
          <a:p>
            <a:r>
              <a:rPr lang="en-US" dirty="0"/>
              <a:t>Risk-based Flight Review</a:t>
            </a:r>
          </a:p>
        </p:txBody>
      </p:sp>
      <p:sp>
        <p:nvSpPr>
          <p:cNvPr id="3" name="Content Placeholder 2">
            <a:extLst>
              <a:ext uri="{FF2B5EF4-FFF2-40B4-BE49-F238E27FC236}">
                <a16:creationId xmlns:a16="http://schemas.microsoft.com/office/drawing/2014/main" id="{8DC9A63D-BF7E-3FD3-1906-21D5FF140429}"/>
              </a:ext>
            </a:extLst>
          </p:cNvPr>
          <p:cNvSpPr>
            <a:spLocks noGrp="1"/>
          </p:cNvSpPr>
          <p:nvPr>
            <p:ph idx="1"/>
          </p:nvPr>
        </p:nvSpPr>
        <p:spPr>
          <a:xfrm>
            <a:off x="660134" y="1264698"/>
            <a:ext cx="10733617" cy="4391025"/>
          </a:xfrm>
        </p:spPr>
        <p:txBody>
          <a:bodyPr/>
          <a:lstStyle/>
          <a:p>
            <a:r>
              <a:rPr lang="en-US" dirty="0"/>
              <a:t>Action Plan</a:t>
            </a:r>
          </a:p>
          <a:p>
            <a:pPr lvl="1"/>
            <a:r>
              <a:rPr lang="en-US" dirty="0"/>
              <a:t>Schedule</a:t>
            </a:r>
          </a:p>
          <a:p>
            <a:pPr lvl="1"/>
            <a:r>
              <a:rPr lang="en-US" dirty="0"/>
              <a:t>Standards</a:t>
            </a:r>
          </a:p>
          <a:p>
            <a:pPr lvl="1"/>
            <a:r>
              <a:rPr lang="en-US" dirty="0"/>
              <a:t>Pre-review preparation</a:t>
            </a:r>
          </a:p>
          <a:p>
            <a:pPr lvl="2"/>
            <a:r>
              <a:rPr lang="en-US" dirty="0"/>
              <a:t>Study/courses</a:t>
            </a:r>
          </a:p>
          <a:p>
            <a:pPr lvl="2"/>
            <a:r>
              <a:rPr lang="en-US" dirty="0"/>
              <a:t>Flight Planning</a:t>
            </a:r>
          </a:p>
          <a:p>
            <a:pPr lvl="2"/>
            <a:r>
              <a:rPr lang="en-US" dirty="0"/>
              <a:t>Weight &amp; Balance calculations</a:t>
            </a:r>
          </a:p>
          <a:p>
            <a:pPr lvl="2"/>
            <a:r>
              <a:rPr lang="en-US" dirty="0"/>
              <a:t>A/C Performance calculations</a:t>
            </a:r>
          </a:p>
          <a:p>
            <a:pPr lvl="2"/>
            <a:endParaRPr lang="en-US" dirty="0"/>
          </a:p>
          <a:p>
            <a:pPr lvl="1"/>
            <a:endParaRPr lang="en-US" dirty="0"/>
          </a:p>
        </p:txBody>
      </p:sp>
      <p:pic>
        <p:nvPicPr>
          <p:cNvPr id="6" name="Content Placeholder 4" descr="A green sign with white lettering&#10;&#10;Description automatically generated with low confidence">
            <a:extLst>
              <a:ext uri="{FF2B5EF4-FFF2-40B4-BE49-F238E27FC236}">
                <a16:creationId xmlns:a16="http://schemas.microsoft.com/office/drawing/2014/main" id="{FF7401BE-CF9F-F08B-F6C6-30D41F37CBC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bwMode="auto">
          <a:xfrm>
            <a:off x="7047643" y="2304288"/>
            <a:ext cx="4662012" cy="31080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49ABF15F-4A4E-501D-7305-85FFF029F732}"/>
              </a:ext>
            </a:extLst>
          </p:cNvPr>
          <p:cNvSpPr txBox="1"/>
          <p:nvPr/>
        </p:nvSpPr>
        <p:spPr bwMode="auto">
          <a:xfrm>
            <a:off x="2733675" y="5899150"/>
            <a:ext cx="658653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900">
                <a:hlinkClick r:id="rId5" tooltip="https://www.picserver.org/highway-signs2/a/action-plan.html"/>
              </a:rPr>
              <a:t>This Photo</a:t>
            </a:r>
            <a:r>
              <a:rPr lang="en-US" sz="900"/>
              <a:t> by Unknown Author is licensed under </a:t>
            </a:r>
            <a:r>
              <a:rPr lang="en-US" sz="900">
                <a:hlinkClick r:id="rId6" tooltip="https://creativecommons.org/licenses/by-sa/3.0/"/>
              </a:rPr>
              <a:t>CC BY-SA</a:t>
            </a:r>
            <a:endParaRPr lang="en-US" sz="900"/>
          </a:p>
        </p:txBody>
      </p:sp>
    </p:spTree>
    <p:custDataLst>
      <p:tags r:id="rId1"/>
    </p:custDataLst>
    <p:extLst>
      <p:ext uri="{BB962C8B-B14F-4D97-AF65-F5344CB8AC3E}">
        <p14:creationId xmlns:p14="http://schemas.microsoft.com/office/powerpoint/2010/main" val="169419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B32E-6C58-FBDB-AB46-613382D6CA84}"/>
              </a:ext>
            </a:extLst>
          </p:cNvPr>
          <p:cNvSpPr>
            <a:spLocks noGrp="1"/>
          </p:cNvSpPr>
          <p:nvPr>
            <p:ph type="title"/>
          </p:nvPr>
        </p:nvSpPr>
        <p:spPr/>
        <p:txBody>
          <a:bodyPr/>
          <a:lstStyle/>
          <a:p>
            <a:r>
              <a:rPr lang="en-US" dirty="0"/>
              <a:t>Pre-flight activities</a:t>
            </a:r>
          </a:p>
        </p:txBody>
      </p:sp>
      <p:pic>
        <p:nvPicPr>
          <p:cNvPr id="5" name="Content Placeholder 4" descr="A person showing a person something on the tablet&#10;&#10;Description automatically generated with low confidence">
            <a:extLst>
              <a:ext uri="{FF2B5EF4-FFF2-40B4-BE49-F238E27FC236}">
                <a16:creationId xmlns:a16="http://schemas.microsoft.com/office/drawing/2014/main" id="{62D5CD58-61B2-B5D1-3F54-2060AFCE401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95684" y="649288"/>
            <a:ext cx="4772467" cy="2679280"/>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65886164-084F-E9D1-4C12-9D116D9D1961}"/>
              </a:ext>
            </a:extLst>
          </p:cNvPr>
          <p:cNvSpPr txBox="1">
            <a:spLocks/>
          </p:cNvSpPr>
          <p:nvPr/>
        </p:nvSpPr>
        <p:spPr bwMode="auto">
          <a:xfrm>
            <a:off x="571500" y="1112687"/>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t>Pre-flight discussion</a:t>
            </a:r>
          </a:p>
          <a:p>
            <a:pPr lvl="1"/>
            <a:r>
              <a:rPr lang="en-US" kern="0" dirty="0"/>
              <a:t>Pilot/Aircraft documentation</a:t>
            </a:r>
          </a:p>
          <a:p>
            <a:pPr lvl="1"/>
            <a:r>
              <a:rPr lang="en-US" kern="0" dirty="0"/>
              <a:t>Pre-review assignments</a:t>
            </a:r>
          </a:p>
          <a:p>
            <a:pPr lvl="1"/>
            <a:r>
              <a:rPr lang="en-US" kern="0" dirty="0"/>
              <a:t>Rules and Procedures discussions</a:t>
            </a:r>
          </a:p>
          <a:p>
            <a:r>
              <a:rPr lang="en-US" kern="0" dirty="0"/>
              <a:t>Aircraft inspection</a:t>
            </a:r>
          </a:p>
          <a:p>
            <a:pPr lvl="1"/>
            <a:endParaRPr lang="en-US" kern="0" dirty="0"/>
          </a:p>
        </p:txBody>
      </p:sp>
      <p:pic>
        <p:nvPicPr>
          <p:cNvPr id="8" name="Picture 7" descr="A picture containing person, indoor, person&#10;&#10;Description automatically generated">
            <a:extLst>
              <a:ext uri="{FF2B5EF4-FFF2-40B4-BE49-F238E27FC236}">
                <a16:creationId xmlns:a16="http://schemas.microsoft.com/office/drawing/2014/main" id="{EFCD6DB8-5555-D5FD-8859-1877166787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8117"/>
          <a:stretch/>
        </p:blipFill>
        <p:spPr>
          <a:xfrm>
            <a:off x="886883" y="3657754"/>
            <a:ext cx="4209435" cy="201725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938939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mSvO9NKy"/>
  <p:tag name="ARTICULATE_DESIGN_ID_2_CUSTOM DESIGN" val="DKjnQyBS"/>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B2ACC40B803147A314B5B694074160" ma:contentTypeVersion="18" ma:contentTypeDescription="Create a new document." ma:contentTypeScope="" ma:versionID="981411c90150ca0dae02b62456687d3d">
  <xsd:schema xmlns:xsd="http://www.w3.org/2001/XMLSchema" xmlns:xs="http://www.w3.org/2001/XMLSchema" xmlns:p="http://schemas.microsoft.com/office/2006/metadata/properties" xmlns:ns2="cb8b9acd-dabe-4a01-8ff1-24e1742fdbf0" xmlns:ns3="7efb5309-02d4-4703-9391-451c35aa3e46" targetNamespace="http://schemas.microsoft.com/office/2006/metadata/properties" ma:root="true" ma:fieldsID="6a95ba57e595efa2f2ed1be72bf56d95" ns2:_="" ns3:_="">
    <xsd:import namespace="cb8b9acd-dabe-4a01-8ff1-24e1742fdbf0"/>
    <xsd:import namespace="7efb5309-02d4-4703-9391-451c35aa3e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b9acd-dabe-4a01-8ff1-24e1742fdb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551b491-77c5-4453-bcd0-2c522fd09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fb5309-02d4-4703-9391-451c35aa3e4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e3acb4a-fcea-401f-b60f-09e1a43a7428}" ma:internalName="TaxCatchAll" ma:showField="CatchAllData" ma:web="7efb5309-02d4-4703-9391-451c35aa3e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efb5309-02d4-4703-9391-451c35aa3e46" xsi:nil="true"/>
    <lcf76f155ced4ddcb4097134ff3c332f xmlns="cb8b9acd-dabe-4a01-8ff1-24e1742fdbf0">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3" ma:contentTypeDescription="Create a new document." ma:contentTypeScope="" ma:versionID="a1382960ea397b543ada9e7a2f99fe81">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24adeb263b2c21a77da5c1b01bf21b31"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CFCE80-D084-4322-AA30-B0EBFDB4979F}"/>
</file>

<file path=customXml/itemProps2.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3.xml><?xml version="1.0" encoding="utf-8"?>
<ds:datastoreItem xmlns:ds="http://schemas.openxmlformats.org/officeDocument/2006/customXml" ds:itemID="{0B80675E-01F7-49AA-B61E-EE85CFCAD03B}">
  <ds:schemaRefs>
    <ds:schemaRef ds:uri="http://purl.org/dc/elements/1.1/"/>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infopath/2007/PartnerControls"/>
    <ds:schemaRef ds:uri="http://schemas.microsoft.com/sharepoint/v4"/>
    <ds:schemaRef ds:uri="http://schemas.microsoft.com/office/2006/metadata/properties"/>
    <ds:schemaRef ds:uri="http://purl.org/dc/terms/"/>
    <ds:schemaRef ds:uri="04289566-cf42-4ce7-aa7c-2469c3d4502e"/>
  </ds:schemaRefs>
</ds:datastoreItem>
</file>

<file path=customXml/itemProps4.xml><?xml version="1.0" encoding="utf-8"?>
<ds:datastoreItem xmlns:ds="http://schemas.openxmlformats.org/officeDocument/2006/customXml" ds:itemID="{7689541A-2B66-492B-B045-06B5B947C9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9544</TotalTime>
  <Words>2637</Words>
  <Application>Microsoft Office PowerPoint</Application>
  <PresentationFormat>Widescreen</PresentationFormat>
  <Paragraphs>288</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ＭＳ Ｐゴシック</vt:lpstr>
      <vt:lpstr>Arial</vt:lpstr>
      <vt:lpstr>Helvetica Neue Medium</vt:lpstr>
      <vt:lpstr>Times New Roman</vt:lpstr>
      <vt:lpstr>1_Custom Design</vt:lpstr>
      <vt:lpstr>2_Custom Design</vt:lpstr>
      <vt:lpstr>The National FAA Safety Team Presents</vt:lpstr>
      <vt:lpstr>Welcome</vt:lpstr>
      <vt:lpstr>Overview  </vt:lpstr>
      <vt:lpstr>Conducting an Effective Flight Review</vt:lpstr>
      <vt:lpstr>What’s a Risk-based Flight Review?</vt:lpstr>
      <vt:lpstr>Pre-review Activities</vt:lpstr>
      <vt:lpstr>Assessing risk</vt:lpstr>
      <vt:lpstr>Risk-based Flight Review</vt:lpstr>
      <vt:lpstr>Pre-flight activities</vt:lpstr>
      <vt:lpstr>Flight Activities</vt:lpstr>
      <vt:lpstr>Post-flight activities</vt:lpstr>
      <vt:lpstr>WINGS and Flight Reviews</vt:lpstr>
      <vt:lpstr>WINGS Topic of the Quarter</vt:lpstr>
      <vt:lpstr>WINGS Topic of the Quarter</vt:lpstr>
      <vt:lpstr>Need help with WINGS?</vt:lpstr>
      <vt:lpstr>Find your WINGSPro</vt:lpstr>
      <vt:lpstr>PowerPoint Presentation</vt:lpstr>
      <vt:lpstr>PowerPoint Presentation</vt:lpstr>
      <vt:lpstr>WINGS pilots are:</vt:lpstr>
      <vt:lpstr>References</vt:lpstr>
      <vt:lpstr>Questions?</vt:lpstr>
      <vt:lpstr>Thank you for attending </vt:lpstr>
      <vt:lpstr>Safety Management Systems (SMS) Coming to General Aviation</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Steuernagle, John W (FAA)</cp:lastModifiedBy>
  <cp:revision>397</cp:revision>
  <dcterms:created xsi:type="dcterms:W3CDTF">2005-01-28T20:32:53Z</dcterms:created>
  <dcterms:modified xsi:type="dcterms:W3CDTF">2024-08-16T20:34:40Z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0x010100B0B2ACC40B803147A314B5B694074160</vt:lpwstr>
  </property>
  <property fmtid="{D5CDD505-2E9C-101B-9397-08002B2CF9AE}" pid="3" name="_dlc_DocIdItemGuid">
    <vt:lpwstr>d5f4393c-9dcc-4fdb-827a-d8dc8caec3f4</vt:lpwstr>
  </property>
  <property fmtid="{D5CDD505-2E9C-101B-9397-08002B2CF9AE}" pid="4" name="ArticulateGUID">
    <vt:lpwstr>4B550315-ED9A-44F0-98F4-1000F50B6F0F</vt:lpwstr>
  </property>
  <property fmtid="{D5CDD505-2E9C-101B-9397-08002B2CF9AE}" pid="5" name="ArticulatePath">
    <vt:lpwstr>22-06-Mar-TOM-Proficiency and WINGS-PPT-Rev DRAFT</vt:lpwstr>
  </property>
</Properties>
</file>