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notesSlides/notesSlide38.xml" ContentType="application/vnd.openxmlformats-officedocument.presentationml.notesSlide+xml"/>
  <Override PartName="/ppt/tags/tag48.xml" ContentType="application/vnd.openxmlformats-officedocument.presentationml.tags+xml"/>
  <Override PartName="/ppt/notesSlides/notesSlide39.xml" ContentType="application/vnd.openxmlformats-officedocument.presentationml.notesSlide+xml"/>
  <Override PartName="/ppt/tags/tag49.xml" ContentType="application/vnd.openxmlformats-officedocument.presentationml.tags+xml"/>
  <Override PartName="/ppt/notesSlides/notesSlide40.xml" ContentType="application/vnd.openxmlformats-officedocument.presentationml.notesSlide+xml"/>
  <Override PartName="/ppt/tags/tag50.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8"/>
  </p:notesMasterIdLst>
  <p:handoutMasterIdLst>
    <p:handoutMasterId r:id="rId49"/>
  </p:handoutMasterIdLst>
  <p:sldIdLst>
    <p:sldId id="273" r:id="rId7"/>
    <p:sldId id="274" r:id="rId8"/>
    <p:sldId id="275" r:id="rId9"/>
    <p:sldId id="276" r:id="rId10"/>
    <p:sldId id="340" r:id="rId11"/>
    <p:sldId id="347" r:id="rId12"/>
    <p:sldId id="345" r:id="rId13"/>
    <p:sldId id="341" r:id="rId14"/>
    <p:sldId id="296" r:id="rId15"/>
    <p:sldId id="297" r:id="rId16"/>
    <p:sldId id="298" r:id="rId17"/>
    <p:sldId id="299" r:id="rId18"/>
    <p:sldId id="301" r:id="rId19"/>
    <p:sldId id="312" r:id="rId20"/>
    <p:sldId id="305" r:id="rId21"/>
    <p:sldId id="317" r:id="rId22"/>
    <p:sldId id="304" r:id="rId23"/>
    <p:sldId id="339" r:id="rId24"/>
    <p:sldId id="348" r:id="rId25"/>
    <p:sldId id="313" r:id="rId26"/>
    <p:sldId id="316" r:id="rId27"/>
    <p:sldId id="342" r:id="rId28"/>
    <p:sldId id="343" r:id="rId29"/>
    <p:sldId id="344" r:id="rId30"/>
    <p:sldId id="346" r:id="rId31"/>
    <p:sldId id="292" r:id="rId32"/>
    <p:sldId id="293" r:id="rId33"/>
    <p:sldId id="294" r:id="rId34"/>
    <p:sldId id="295" r:id="rId35"/>
    <p:sldId id="302" r:id="rId36"/>
    <p:sldId id="697" r:id="rId37"/>
    <p:sldId id="303" r:id="rId38"/>
    <p:sldId id="307" r:id="rId39"/>
    <p:sldId id="308" r:id="rId40"/>
    <p:sldId id="310" r:id="rId41"/>
    <p:sldId id="309" r:id="rId42"/>
    <p:sldId id="488" r:id="rId43"/>
    <p:sldId id="288" r:id="rId44"/>
    <p:sldId id="318" r:id="rId45"/>
    <p:sldId id="319" r:id="rId46"/>
    <p:sldId id="349" r:id="rId47"/>
  </p:sldIdLst>
  <p:sldSz cx="12192000" cy="6858000"/>
  <p:notesSz cx="6858000" cy="9296400"/>
  <p:custDataLst>
    <p:tags r:id="rId50"/>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276"/>
            <p14:sldId id="340"/>
            <p14:sldId id="347"/>
            <p14:sldId id="345"/>
            <p14:sldId id="341"/>
            <p14:sldId id="296"/>
            <p14:sldId id="297"/>
            <p14:sldId id="298"/>
            <p14:sldId id="299"/>
            <p14:sldId id="301"/>
            <p14:sldId id="312"/>
            <p14:sldId id="305"/>
            <p14:sldId id="317"/>
            <p14:sldId id="304"/>
            <p14:sldId id="339"/>
            <p14:sldId id="348"/>
            <p14:sldId id="313"/>
            <p14:sldId id="316"/>
            <p14:sldId id="342"/>
            <p14:sldId id="343"/>
            <p14:sldId id="344"/>
            <p14:sldId id="346"/>
            <p14:sldId id="292"/>
            <p14:sldId id="293"/>
            <p14:sldId id="294"/>
            <p14:sldId id="295"/>
            <p14:sldId id="302"/>
            <p14:sldId id="697"/>
            <p14:sldId id="303"/>
            <p14:sldId id="307"/>
            <p14:sldId id="308"/>
            <p14:sldId id="310"/>
            <p14:sldId id="309"/>
            <p14:sldId id="488"/>
            <p14:sldId id="288"/>
            <p14:sldId id="318"/>
            <p14:sldId id="319"/>
            <p14:sldId id="349"/>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1D2F68"/>
    <a:srgbClr val="FF0000"/>
    <a:srgbClr val="FFFF99"/>
    <a:srgbClr val="FFCC00"/>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9" autoAdjust="0"/>
    <p:restoredTop sz="64042" autoAdjust="0"/>
  </p:normalViewPr>
  <p:slideViewPr>
    <p:cSldViewPr snapToGrid="0">
      <p:cViewPr varScale="1">
        <p:scale>
          <a:sx n="62" d="100"/>
          <a:sy n="62" d="100"/>
        </p:scale>
        <p:origin x="1572" y="66"/>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tags" Target="tags/tag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b="1" dirty="0">
                <a:latin typeface="Times New Roman" pitchFamily="18" charset="0"/>
                <a:ea typeface="ＭＳ Ｐゴシック" pitchFamily="34" charset="-128"/>
              </a:rPr>
              <a:t>2023/10-29-298(I)PP  </a:t>
            </a:r>
            <a:r>
              <a:rPr lang="en-US" dirty="0">
                <a:latin typeface="Times New Roman" pitchFamily="18" charset="0"/>
                <a:ea typeface="ＭＳ Ｐゴシック" pitchFamily="34" charset="-128"/>
              </a:rPr>
              <a:t>Original Author, FAASTeam John Steuernagle, POC Kevin Clover, National Program Manager (Operations), Office 562-888-2020.</a:t>
            </a:r>
          </a:p>
          <a:p>
            <a:pPr eaLnBrk="1" hangingPunct="1"/>
            <a:endParaRPr lang="en-US" b="1"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FY 2025 Topic of the Month – February - </a:t>
            </a:r>
            <a:r>
              <a:rPr lang="en-US" b="1" i="1" dirty="0">
                <a:latin typeface="Times New Roman" pitchFamily="18" charset="0"/>
                <a:ea typeface="ＭＳ Ｐゴシック" pitchFamily="34" charset="-128"/>
              </a:rPr>
              <a:t>GA Survival.</a:t>
            </a:r>
          </a:p>
          <a:p>
            <a:pPr eaLnBrk="1" hangingPunct="1"/>
            <a:endParaRPr lang="en-US" dirty="0">
              <a:latin typeface="Times New Roman" pitchFamily="18" charset="0"/>
              <a:ea typeface="ＭＳ Ｐゴシック" pitchFamily="34" charset="-128"/>
            </a:endParaRPr>
          </a:p>
          <a:p>
            <a:pPr marL="0" marR="0">
              <a:spcBef>
                <a:spcPts val="0"/>
              </a:spcBef>
              <a:spcAft>
                <a:spcPts val="0"/>
              </a:spcAft>
            </a:pP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Script -  </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We have included a script of suggested dialog with most slides.  The script will always appear in a </a:t>
            </a:r>
            <a:r>
              <a:rPr lang="en-US" sz="1800" b="1" dirty="0">
                <a:effectLst/>
                <a:latin typeface="Arial" panose="020B0604020202020204" pitchFamily="34" charset="0"/>
                <a:ea typeface="MS Mincho" panose="02020609040205080304" pitchFamily="49" charset="-128"/>
                <a:cs typeface="Times New Roman" panose="02020603050405020304" pitchFamily="18" charset="0"/>
              </a:rPr>
              <a:t>non-italic font</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  Presenters may read the script or modify it to suit their own presentation style.  See template slides 5 and 6  for examples of slides with script.</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Presentation Instructions - </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(stage direction and  presentation suggestions) will be preceded by a  </a:t>
            </a: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Bold header: </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the instructions themselves will be in </a:t>
            </a: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Italic fonts</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  See slide 2, for an example of slides with Presentation Instructions only.</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Program control instructions - </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will be in </a:t>
            </a: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bold fonts</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 and look like this:  </a:t>
            </a: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(Click) </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for building information within a slide;  or this:  </a:t>
            </a: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(Next Slide) </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for slide advance.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b="1" i="1"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800" b="1" i="1" dirty="0">
                <a:effectLst/>
                <a:latin typeface="Arial" panose="020B0604020202020204" pitchFamily="34" charset="0"/>
                <a:ea typeface="MS Mincho" panose="02020609040205080304" pitchFamily="49" charset="-128"/>
                <a:cs typeface="Times New Roman" panose="02020603050405020304" pitchFamily="18" charset="0"/>
              </a:rPr>
              <a:t>Background information - </a:t>
            </a:r>
            <a:r>
              <a:rPr lang="en-US" sz="1800" i="1" dirty="0">
                <a:effectLst/>
                <a:latin typeface="Arial" panose="020B0604020202020204" pitchFamily="34" charset="0"/>
                <a:ea typeface="MS Mincho" panose="02020609040205080304" pitchFamily="49" charset="-128"/>
                <a:cs typeface="Times New Roman" panose="02020603050405020304" pitchFamily="18" charset="0"/>
              </a:rPr>
              <a:t>Some slides may contain background information that supports the concepts presented in the program.  </a:t>
            </a:r>
            <a:br>
              <a:rPr lang="en-US" sz="1800" i="1" dirty="0">
                <a:effectLst/>
                <a:latin typeface="Arial" panose="020B0604020202020204" pitchFamily="34" charset="0"/>
                <a:ea typeface="MS Mincho" panose="02020609040205080304" pitchFamily="49" charset="-128"/>
                <a:cs typeface="Times New Roman" panose="02020603050405020304" pitchFamily="18" charset="0"/>
              </a:rPr>
            </a:br>
            <a:endParaRPr lang="en-US"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8F8A311-7004-4406-BD6A-15B5425DF6C0}" type="slidenum">
              <a:rPr lang="en-US" sz="1200" smtClean="0">
                <a:latin typeface="Times New Roman" pitchFamily="18" charset="0"/>
              </a:rPr>
              <a:pPr eaLnBrk="1" hangingPunct="1"/>
              <a:t>10</a:t>
            </a:fld>
            <a:endParaRPr lang="en-US" sz="1200">
              <a:latin typeface="Times New Roman" pitchFamily="18" charset="0"/>
            </a:endParaRPr>
          </a:p>
        </p:txBody>
      </p:sp>
      <p:sp>
        <p:nvSpPr>
          <p:cNvPr id="135171" name="Rectangle 2"/>
          <p:cNvSpPr>
            <a:spLocks noGrp="1" noRot="1" noChangeAspect="1" noChangeArrowheads="1" noTextEdit="1"/>
          </p:cNvSpPr>
          <p:nvPr>
            <p:ph type="sldImg"/>
          </p:nvPr>
        </p:nvSpPr>
        <p:spPr>
          <a:xfrm>
            <a:off x="331788" y="698500"/>
            <a:ext cx="6197600" cy="348615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We’ve all heard the airline safety briefing many times on many carriers so here’s a question:</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Which way do airline seat belts unbuckle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 </a:t>
            </a:r>
            <a:r>
              <a:rPr lang="en-US" baseline="0" dirty="0">
                <a:latin typeface="Times New Roman" pitchFamily="18" charset="0"/>
                <a:ea typeface="ＭＳ Ｐゴシック" pitchFamily="34" charset="-128"/>
              </a:rPr>
              <a:t>from left to right, or </a:t>
            </a:r>
            <a:r>
              <a:rPr lang="en-US" dirty="0">
                <a:latin typeface="Times New Roman" pitchFamily="18" charset="0"/>
                <a:ea typeface="ＭＳ Ｐゴシック" pitchFamily="34" charset="-128"/>
              </a:rPr>
              <a:t>from right</a:t>
            </a:r>
            <a:r>
              <a:rPr lang="en-US" baseline="0" dirty="0">
                <a:latin typeface="Times New Roman" pitchFamily="18" charset="0"/>
                <a:ea typeface="ＭＳ Ｐゴシック" pitchFamily="34" charset="-128"/>
              </a:rPr>
              <a:t> to left?</a:t>
            </a:r>
          </a:p>
          <a:p>
            <a:pPr eaLnBrk="1" hangingPunct="1"/>
            <a:endParaRPr lang="en-US" baseline="0" dirty="0">
              <a:latin typeface="Times New Roman" pitchFamily="18" charset="0"/>
              <a:ea typeface="ＭＳ Ｐゴシック" pitchFamily="34" charset="-128"/>
            </a:endParaRPr>
          </a:p>
          <a:p>
            <a:pPr eaLnBrk="1" hangingPunct="1"/>
            <a:r>
              <a:rPr lang="en-US" b="1" i="1" baseline="0" dirty="0">
                <a:latin typeface="Times New Roman" pitchFamily="18" charset="0"/>
                <a:ea typeface="ＭＳ Ｐゴシック" pitchFamily="34" charset="-128"/>
              </a:rPr>
              <a:t> Ask the audience for a show of hands then:   </a:t>
            </a:r>
            <a:r>
              <a:rPr lang="en-US" b="1" i="0" baseline="0" dirty="0">
                <a:latin typeface="Times New Roman" pitchFamily="18" charset="0"/>
                <a:ea typeface="ＭＳ Ｐゴシック" pitchFamily="34" charset="-128"/>
              </a:rPr>
              <a:t>(Click)</a:t>
            </a:r>
          </a:p>
          <a:p>
            <a:pPr eaLnBrk="1" hangingPunct="1"/>
            <a:endParaRPr lang="en-US" b="1"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The answer is there is no standard.  It could be either way.</a:t>
            </a:r>
            <a:endParaRPr lang="en-US" b="0" i="0"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6A51B27-8879-403E-B051-5FA98B6E4A00}" type="slidenum">
              <a:rPr lang="en-US" sz="1200" smtClean="0">
                <a:latin typeface="Times New Roman" pitchFamily="18" charset="0"/>
              </a:rPr>
              <a:pPr eaLnBrk="1" hangingPunct="1"/>
              <a:t>11</a:t>
            </a:fld>
            <a:endParaRPr lang="en-US" sz="1200">
              <a:latin typeface="Times New Roman" pitchFamily="18" charset="0"/>
            </a:endParaRPr>
          </a:p>
        </p:txBody>
      </p:sp>
      <p:sp>
        <p:nvSpPr>
          <p:cNvPr id="136195" name="Rectangle 2"/>
          <p:cNvSpPr>
            <a:spLocks noGrp="1" noRot="1" noChangeAspect="1" noChangeArrowheads="1" noTextEdit="1"/>
          </p:cNvSpPr>
          <p:nvPr>
            <p:ph type="sldImg"/>
          </p:nvPr>
        </p:nvSpPr>
        <p:spPr>
          <a:xfrm>
            <a:off x="331788" y="698500"/>
            <a:ext cx="6197600" cy="348615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Why does how your seatbelt work matter?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Well, you may be very motivated to exit the aircraft.  That motivation could compromise your thinking and that could result in a deadly delay.</a:t>
            </a: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12</a:t>
            </a:fld>
            <a:endParaRPr lang="en-US" sz="1200">
              <a:latin typeface="Times New Roman" pitchFamily="18" charset="0"/>
            </a:endParaRPr>
          </a:p>
        </p:txBody>
      </p:sp>
      <p:sp>
        <p:nvSpPr>
          <p:cNvPr id="137219" name="Rectangle 2"/>
          <p:cNvSpPr>
            <a:spLocks noGrp="1" noRot="1" noChangeAspect="1" noChangeArrowheads="1" noTextEdit="1"/>
          </p:cNvSpPr>
          <p:nvPr>
            <p:ph type="sldImg"/>
          </p:nvPr>
        </p:nvSpPr>
        <p:spPr>
          <a:xfrm>
            <a:off x="331788" y="696913"/>
            <a:ext cx="6197600" cy="3486150"/>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Here’s an</a:t>
            </a:r>
            <a:r>
              <a:rPr lang="en-US" baseline="0" dirty="0">
                <a:latin typeface="Times New Roman" pitchFamily="18" charset="0"/>
                <a:ea typeface="ＭＳ Ｐゴシック" pitchFamily="34" charset="-128"/>
              </a:rPr>
              <a:t> exercise that will improve your chances of doing the right things in the right sequence to exit your aircraft quickly.  Please follow along as we go through the steps.</a:t>
            </a:r>
          </a:p>
          <a:p>
            <a:pPr eaLnBrk="1" hangingPunct="1"/>
            <a:endParaRPr lang="en-US" baseline="0" dirty="0">
              <a:latin typeface="Times New Roman" pitchFamily="18" charset="0"/>
              <a:ea typeface="ＭＳ Ｐゴシック" pitchFamily="34" charset="-128"/>
            </a:endParaRPr>
          </a:p>
          <a:p>
            <a:pPr eaLnBrk="1" hangingPunct="1"/>
            <a:r>
              <a:rPr lang="en-US" b="1" i="1" baseline="0" dirty="0">
                <a:latin typeface="Times New Roman" pitchFamily="18" charset="0"/>
                <a:ea typeface="ＭＳ Ｐゴシック" pitchFamily="34" charset="-128"/>
              </a:rPr>
              <a:t>Encourage the audience to go through the motions from their seats. </a:t>
            </a:r>
          </a:p>
          <a:p>
            <a:pPr eaLnBrk="1" hangingPunct="1"/>
            <a:endParaRPr lang="en-US" b="1" i="1"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First of all, imagine you’re sitting in your usual seat in the airplane you usually fly.  Visualize which hand you’ll use to open the exit closest to you.  Have you got the picture?</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Good – now take your other hand and hold on to you seat like this </a:t>
            </a:r>
            <a:r>
              <a:rPr lang="en-US" b="1" i="0" baseline="0" dirty="0">
                <a:latin typeface="Times New Roman" pitchFamily="18" charset="0"/>
                <a:ea typeface="ＭＳ Ｐゴシック" pitchFamily="34" charset="-128"/>
              </a:rPr>
              <a:t>(Click)</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Keep you seat holding hand in position for the rest of the exercise.  Now locate your sternum as our pilot is doing in the illustration.  </a:t>
            </a:r>
            <a:r>
              <a:rPr lang="en-US" b="1" i="1" baseline="0" dirty="0">
                <a:latin typeface="Times New Roman" pitchFamily="18" charset="0"/>
                <a:ea typeface="ＭＳ Ｐゴシック" pitchFamily="34" charset="-128"/>
              </a:rPr>
              <a:t> </a:t>
            </a:r>
            <a:r>
              <a:rPr lang="en-US" b="0" i="0" baseline="0" dirty="0">
                <a:latin typeface="Times New Roman" pitchFamily="18" charset="0"/>
                <a:ea typeface="ＭＳ Ｐゴシック" pitchFamily="34" charset="-128"/>
              </a:rPr>
              <a:t>Our sternum is something we always have with us</a:t>
            </a:r>
          </a:p>
          <a:p>
            <a:pPr eaLnBrk="1" hangingPunct="1"/>
            <a:r>
              <a:rPr lang="en-US" b="0" i="0" baseline="0" dirty="0">
                <a:latin typeface="Times New Roman" pitchFamily="18" charset="0"/>
                <a:ea typeface="ＭＳ Ｐゴシック" pitchFamily="34" charset="-128"/>
              </a:rPr>
              <a:t>and it’s easy to find – even in the dark.  We’ll use it as a reference to find other important parts of the aircraft.  Once you find your sternum reference point,  move your hand to your lap and from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there track to the door latch. </a:t>
            </a:r>
            <a:r>
              <a:rPr lang="en-US" b="1" i="0" baseline="0" dirty="0">
                <a:latin typeface="Times New Roman" pitchFamily="18" charset="0"/>
                <a:ea typeface="ＭＳ Ｐゴシック" pitchFamily="34" charset="-128"/>
              </a:rPr>
              <a:t>(Click)  </a:t>
            </a:r>
            <a:r>
              <a:rPr lang="en-US" b="0" i="0" baseline="0" dirty="0">
                <a:latin typeface="Times New Roman" pitchFamily="18" charset="0"/>
                <a:ea typeface="ＭＳ Ｐゴシック" pitchFamily="34" charset="-128"/>
              </a:rPr>
              <a:t>In some airplanes you’ll have to track to 2 door latches.  </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Unlatch the door, push it open, and return to your reference point. </a:t>
            </a:r>
            <a:r>
              <a:rPr lang="en-US" b="1" i="0" baseline="0" dirty="0">
                <a:latin typeface="Times New Roman" pitchFamily="18" charset="0"/>
                <a:ea typeface="ＭＳ Ｐゴシック" pitchFamily="34" charset="-128"/>
              </a:rPr>
              <a:t>(Click)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i="0" baseline="0" dirty="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Now that you’re at your reference point again track down to your lap and from there to your seat belt release all the while holding tightly on to your seat with your other hand. </a:t>
            </a:r>
            <a:r>
              <a:rPr lang="en-US" b="1" i="0" baseline="0" dirty="0">
                <a:latin typeface="Times New Roman" pitchFamily="18" charset="0"/>
                <a:ea typeface="ＭＳ Ｐゴシック" pitchFamily="34" charset="-128"/>
              </a:rPr>
              <a:t>(Click)</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Release your seat belt and prepare to exit.  Don’t let go of your seat though.  I’ll tell you when to do that.  </a:t>
            </a:r>
            <a:r>
              <a:rPr lang="en-US" b="1" i="0" baseline="0" dirty="0">
                <a:latin typeface="Times New Roman" pitchFamily="18" charset="0"/>
                <a:ea typeface="ＭＳ Ｐゴシック" pitchFamily="34" charset="-128"/>
              </a:rPr>
              <a:t>(Click)</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This little exercise could save your life in an emergency in almost any vehicle and it’s worth a gold seal.</a:t>
            </a:r>
            <a:endParaRPr lang="en-US" b="0" i="1"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a:p>
            <a:pPr eaLnBrk="1" hangingPunct="1"/>
            <a:endParaRPr lang="en-US" dirty="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29A76DD-E19A-42D4-A975-E5129EC5F59E}" type="slidenum">
              <a:rPr lang="en-US" sz="1200" smtClean="0">
                <a:latin typeface="Times New Roman" pitchFamily="18" charset="0"/>
              </a:rPr>
              <a:pPr eaLnBrk="1" hangingPunct="1"/>
              <a:t>13</a:t>
            </a:fld>
            <a:endParaRPr lang="en-US" sz="1200">
              <a:latin typeface="Times New Roman" pitchFamily="18" charset="0"/>
            </a:endParaRPr>
          </a:p>
        </p:txBody>
      </p:sp>
      <p:sp>
        <p:nvSpPr>
          <p:cNvPr id="138243" name="Rectangle 2"/>
          <p:cNvSpPr>
            <a:spLocks noGrp="1" noRot="1" noChangeAspect="1" noChangeArrowheads="1" noTextEdit="1"/>
          </p:cNvSpPr>
          <p:nvPr>
            <p:ph type="sldImg"/>
          </p:nvPr>
        </p:nvSpPr>
        <p:spPr>
          <a:xfrm>
            <a:off x="331788" y="696913"/>
            <a:ext cx="6197600" cy="3486150"/>
          </a:xfrm>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Now</a:t>
            </a:r>
            <a:r>
              <a:rPr lang="en-US" baseline="0" dirty="0">
                <a:latin typeface="Times New Roman" pitchFamily="18" charset="0"/>
                <a:ea typeface="ＭＳ Ｐゴシック" pitchFamily="34" charset="-128"/>
              </a:rPr>
              <a:t> I know you’re wondering why you’re still holding on to your seats when the whole object of the exercise was to undo the seatbelt and exit.  </a:t>
            </a:r>
            <a:r>
              <a:rPr lang="en-US" b="1" baseline="0" dirty="0">
                <a:latin typeface="Times New Roman" pitchFamily="18" charset="0"/>
                <a:ea typeface="ＭＳ Ｐゴシック" pitchFamily="34" charset="-128"/>
              </a:rPr>
              <a:t>(Click)</a:t>
            </a:r>
            <a:endParaRPr lang="en-US" b="1"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Answer – Because we might be upside down &amp; unbuckling the belt without preparation could lead to a spinal injury or cracked skull.  Also - some</a:t>
            </a:r>
            <a:r>
              <a:rPr lang="en-US" baseline="0" dirty="0">
                <a:latin typeface="Times New Roman" pitchFamily="18" charset="0"/>
                <a:ea typeface="ＭＳ Ｐゴシック" pitchFamily="34" charset="-128"/>
              </a:rPr>
              <a:t> buckles are difficult or impossible to </a:t>
            </a:r>
          </a:p>
          <a:p>
            <a:pPr eaLnBrk="1" hangingPunct="1"/>
            <a:r>
              <a:rPr lang="en-US" baseline="0" dirty="0">
                <a:latin typeface="Times New Roman" pitchFamily="18" charset="0"/>
                <a:ea typeface="ＭＳ Ｐゴシック" pitchFamily="34" charset="-128"/>
              </a:rPr>
              <a:t>unlatch when they’re under load.  You can use your seat holding hand to take the strain off the buckle before unlatching it.</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347E29E-6A1E-4FA7-AE67-C08BC3C424BC}" type="slidenum">
              <a:rPr lang="en-US" sz="1200" smtClean="0">
                <a:latin typeface="Times New Roman" pitchFamily="18" charset="0"/>
              </a:rPr>
              <a:pPr eaLnBrk="1" hangingPunct="1"/>
              <a:t>14</a:t>
            </a:fld>
            <a:endParaRPr lang="en-US" sz="1200">
              <a:latin typeface="Times New Roman" pitchFamily="18" charset="0"/>
            </a:endParaRPr>
          </a:p>
        </p:txBody>
      </p:sp>
      <p:sp>
        <p:nvSpPr>
          <p:cNvPr id="167939" name="Rectangle 2"/>
          <p:cNvSpPr>
            <a:spLocks noGrp="1" noRot="1" noChangeAspect="1" noChangeArrowheads="1" noTextEdit="1"/>
          </p:cNvSpPr>
          <p:nvPr>
            <p:ph type="sldImg"/>
          </p:nvPr>
        </p:nvSpPr>
        <p:spPr>
          <a:xfrm>
            <a:off x="331788" y="696913"/>
            <a:ext cx="6197600" cy="3486150"/>
          </a:xfrm>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If you saw a sign that said just this “Save 60%!” would you want to know more?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Well in Alaska we could reduce General Aviation fatalities by 60% through adoption of these technologies; four</a:t>
            </a:r>
            <a:r>
              <a:rPr lang="en-US" baseline="0" dirty="0">
                <a:latin typeface="Times New Roman" pitchFamily="18" charset="0"/>
                <a:ea typeface="ＭＳ Ｐゴシック" pitchFamily="34" charset="-128"/>
              </a:rPr>
              <a:t> or five-point seatbelts or airbag seatbelts and helmets.</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Granted Alaskan accidents tend to take place off airport, and many are in low-speed aircraft so the impact forces are less but it’s certainly something to think about</a:t>
            </a:r>
          </a:p>
          <a:p>
            <a:pPr eaLnBrk="1" hangingPunct="1"/>
            <a:r>
              <a:rPr lang="en-US" baseline="0" dirty="0">
                <a:latin typeface="Times New Roman" pitchFamily="18" charset="0"/>
                <a:ea typeface="ＭＳ Ｐゴシック" pitchFamily="34" charset="-128"/>
              </a:rPr>
              <a:t>when you’re replacing your seatbelts.</a:t>
            </a:r>
            <a:endParaRPr lang="en-US"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a:t>
            </a:r>
            <a:r>
              <a:rPr lang="en-US" b="1" baseline="0" dirty="0">
                <a:latin typeface="Times New Roman" pitchFamily="18" charset="0"/>
                <a:ea typeface="ＭＳ Ｐゴシック" pitchFamily="34" charset="-128"/>
              </a:rPr>
              <a:t> Slide)</a:t>
            </a:r>
            <a:endParaRPr lang="en-US" b="1" dirty="0">
              <a:latin typeface="Times New Roman" pitchFamily="18"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15</a:t>
            </a:fld>
            <a:endParaRPr lang="en-US" sz="1200">
              <a:latin typeface="Times New Roman" pitchFamily="18" charset="0"/>
            </a:endParaRPr>
          </a:p>
        </p:txBody>
      </p:sp>
      <p:sp>
        <p:nvSpPr>
          <p:cNvPr id="137219" name="Rectangle 2"/>
          <p:cNvSpPr>
            <a:spLocks noGrp="1" noRot="1" noChangeAspect="1" noChangeArrowheads="1" noTextEdit="1"/>
          </p:cNvSpPr>
          <p:nvPr>
            <p:ph type="sldImg"/>
          </p:nvPr>
        </p:nvSpPr>
        <p:spPr>
          <a:xfrm>
            <a:off x="331788" y="696913"/>
            <a:ext cx="6197600" cy="3486150"/>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Just one more thing about seat belts.  Buckle placement is important.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In this illustration,</a:t>
            </a:r>
            <a:r>
              <a:rPr lang="en-US" baseline="0" dirty="0">
                <a:latin typeface="Times New Roman" pitchFamily="18" charset="0"/>
                <a:ea typeface="ＭＳ Ｐゴシック" pitchFamily="34" charset="-128"/>
              </a:rPr>
              <a:t> the seat belt buckle is low on the pilot’s left side.  With the door closed, the buckle will be under the armrest.  If the door were jammed, precious time could be </a:t>
            </a:r>
          </a:p>
          <a:p>
            <a:pPr eaLnBrk="1" hangingPunct="1"/>
            <a:r>
              <a:rPr lang="en-US" baseline="0" dirty="0">
                <a:latin typeface="Times New Roman" pitchFamily="18" charset="0"/>
                <a:ea typeface="ＭＳ Ｐゴシック" pitchFamily="34" charset="-128"/>
              </a:rPr>
              <a:t>Spent in cutting the seatbelt &amp; finding another exit</a:t>
            </a:r>
            <a:r>
              <a:rPr lang="en-US" b="1" baseline="0" dirty="0">
                <a:latin typeface="Times New Roman" pitchFamily="18" charset="0"/>
                <a:ea typeface="ＭＳ Ｐゴシック" pitchFamily="34" charset="-128"/>
              </a:rPr>
              <a:t>. (Click)</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Here the buckle is low on the pilot’s right side and it’s unobstructed – a much better choice for buckle placement.</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  </a:t>
            </a:r>
            <a:endParaRPr lang="en-US" b="1" dirty="0">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Once your seatbelts or harness have done their job, you’ll want to get clear of them quickly.  Single point</a:t>
            </a:r>
            <a:r>
              <a:rPr lang="en-US" baseline="0" dirty="0"/>
              <a:t> belt releases are a wonderful thing but if they’re inaccessible you’ll need a Plan B.  A seatbelt cutter or multi-purpose extraction tool fills the bill, and you’ll need to have it where you can access it quickly.  That means not in the glove box or the emergency kit in the baggage area or the flight bag.  Accessible means on your person in a pocket that you can easily reach while wearing your restraint system.</a:t>
            </a:r>
          </a:p>
          <a:p>
            <a:endParaRPr lang="en-US" baseline="0" dirty="0"/>
          </a:p>
          <a:p>
            <a:r>
              <a:rPr lang="en-US" baseline="0" dirty="0"/>
              <a:t>Some folks say, “I carry a pocketknife – that’ll cut through any seat belt”.  They’re right of course but the trouble with a knife is you can do a lot of damage to yourself while trying to cut through a seat belt.  This is one time where you ought to consider a specialty tool.  More about tools later.  </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2326064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29A76DD-E19A-42D4-A975-E5129EC5F59E}" type="slidenum">
              <a:rPr lang="en-US" sz="1200" smtClean="0">
                <a:latin typeface="Times New Roman" pitchFamily="18" charset="0"/>
              </a:rPr>
              <a:pPr eaLnBrk="1" hangingPunct="1"/>
              <a:t>17</a:t>
            </a:fld>
            <a:endParaRPr lang="en-US" sz="1200">
              <a:latin typeface="Times New Roman" pitchFamily="18" charset="0"/>
            </a:endParaRPr>
          </a:p>
        </p:txBody>
      </p:sp>
      <p:sp>
        <p:nvSpPr>
          <p:cNvPr id="138243" name="Rectangle 2"/>
          <p:cNvSpPr>
            <a:spLocks noGrp="1" noRot="1" noChangeAspect="1" noChangeArrowheads="1" noTextEdit="1"/>
          </p:cNvSpPr>
          <p:nvPr>
            <p:ph type="sldImg"/>
          </p:nvPr>
        </p:nvSpPr>
        <p:spPr>
          <a:xfrm>
            <a:off x="331788" y="696913"/>
            <a:ext cx="6197600" cy="3486150"/>
          </a:xfrm>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The nature of forced landings is such that we don’t get to pick when and where they’ll happen.  </a:t>
            </a:r>
            <a:r>
              <a:rPr lang="en-US" b="1" dirty="0">
                <a:latin typeface="Times New Roman" pitchFamily="18" charset="0"/>
                <a:ea typeface="ＭＳ Ｐゴシック" pitchFamily="34" charset="-128"/>
              </a:rPr>
              <a:t>(Click)  </a:t>
            </a:r>
          </a:p>
          <a:p>
            <a:pPr eaLnBrk="1" hangingPunct="1"/>
            <a:endParaRPr lang="en-US" b="1"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If you’re lucky, you’ll arrive on the ground intact with all your survival gear.  You can set up camp and enjoy the great outdoors while waiting for rescue.  </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We’re not always lucky though</a:t>
            </a:r>
            <a:r>
              <a:rPr lang="en-US" baseline="0" dirty="0">
                <a:latin typeface="Times New Roman" pitchFamily="18" charset="0"/>
                <a:ea typeface="ＭＳ Ｐゴシック" pitchFamily="34" charset="-128"/>
              </a:rPr>
              <a:t> and if your aircraft burns or sinks, your gear may be lost, and you’ll end up with what you’re wearing.</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to dress for success.  That means wearing – not just packing - clothing that matches the environment over which you’re flying.  You</a:t>
            </a:r>
            <a:r>
              <a:rPr lang="en-US" baseline="0" dirty="0"/>
              <a:t> may be comfortable in your climate-controlled cabin at ten thousand feet but in the event of a forced landing, you may have to exit the aircraft quickly and gear that’s stowed in baggage compartments may not be accessible.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Times New Roman" pitchFamily="18" charset="0"/>
                <a:ea typeface="ＭＳ Ｐゴシック" pitchFamily="34" charset="-128"/>
              </a:rPr>
              <a:t>Dressing in layers is always a good idea.  That way you can adjust as conditions change.  For instance; temperatures on the ground can vary significantly from daytime highs to nighttime lows.   Be sure to wear long sleeves and trousers closed-toe footwear suitable for hiking and a hat.  Although goose down is a wonderful insulator when it’s dry, it’s not very good when soaked so synthetic insulation will serve you better when it’s wet. </a:t>
            </a:r>
            <a:r>
              <a:rPr lang="en-US" b="1" baseline="0" dirty="0"/>
              <a:t>(Click)</a:t>
            </a:r>
          </a:p>
          <a:p>
            <a:endParaRPr lang="en-US" b="1" baseline="0" dirty="0"/>
          </a:p>
          <a:p>
            <a:r>
              <a:rPr lang="en-US" b="0" baseline="0" dirty="0"/>
              <a:t>In an emergency, what you have in your pockets is survival equipment.  What you have in the baggage compartment is camping gear.  Many bush pilots wear vests that contain essential survival equipment.   That way they’re at least equipped with the basics to survive the first few hours on the ground.  </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dirty="0"/>
          </a:p>
        </p:txBody>
      </p:sp>
    </p:spTree>
    <p:extLst>
      <p:ext uri="{BB962C8B-B14F-4D97-AF65-F5344CB8AC3E}">
        <p14:creationId xmlns:p14="http://schemas.microsoft.com/office/powerpoint/2010/main" val="2342718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survival items that many Alaskan aviators carry in a vest or in their pockets.  We have a hand compass, signaling mirror and 50 feet of para cord, a small first aid kit, a couple of power bars and a mini first aid kit.  There’s also a mini flashlight, matches in a waterproof container, a titanium cup, paper tissue, a multi-purpose tool, a combination screwdriver and a packet of tea and/or instant coffee.  </a:t>
            </a:r>
            <a:r>
              <a:rPr lang="en-US" b="1" dirty="0"/>
              <a:t>(Click)</a:t>
            </a:r>
          </a:p>
          <a:p>
            <a:endParaRPr lang="en-US" b="1" dirty="0"/>
          </a:p>
          <a:p>
            <a:r>
              <a:rPr lang="en-US" b="0" dirty="0"/>
              <a:t>Here’s a compact fire making kit that includes a spark stick and striker, cotton balls, and lip balm.  The lip balm provides wax that will enable a cotton ball to burn long enough to start a camp or signal fire.  </a:t>
            </a:r>
            <a:r>
              <a:rPr lang="en-US" b="1" dirty="0"/>
              <a:t>(Click)</a:t>
            </a:r>
          </a:p>
          <a:p>
            <a:endParaRPr lang="en-US" b="1" dirty="0"/>
          </a:p>
          <a:p>
            <a:r>
              <a:rPr lang="en-US" b="0" dirty="0"/>
              <a:t>Some pilots supplement these items with a dedicated pocket-knife, easier and safer to use than the knife blade on a multi-purpose tool, a headlamp, so handy it should probably be considered essential, and a flexible chain saw that’s smaller, lighter, and easier to use than an axe.</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29062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eaLnBrk="1" hangingPunct="1"/>
            <a:r>
              <a:rPr lang="en-US" dirty="0">
                <a:latin typeface="Times New Roman" pitchFamily="18" charset="0"/>
                <a:ea typeface="ＭＳ Ｐゴシック" pitchFamily="34" charset="-128"/>
              </a:rPr>
              <a:t>And speaking of dressing</a:t>
            </a:r>
            <a:r>
              <a:rPr lang="en-US" baseline="0" dirty="0">
                <a:latin typeface="Times New Roman" pitchFamily="18" charset="0"/>
                <a:ea typeface="ＭＳ Ｐゴシック" pitchFamily="34" charset="-128"/>
              </a:rPr>
              <a:t> for success – fire retardant clothing makes a lot of sense.  I know you don’t plan to land off airport, but fire is a distinct possibility in emergency landings and it’s not uncommon for pilots &amp; passengers to survive the landing only to perish from burns afterwards.  Four of the five aircraft occupants survived the crash pictured here – all with serious burns.  </a:t>
            </a:r>
            <a:r>
              <a:rPr lang="en-US" b="1" baseline="0" dirty="0">
                <a:latin typeface="Times New Roman" pitchFamily="18" charset="0"/>
                <a:ea typeface="ＭＳ Ｐゴシック" pitchFamily="34" charset="-128"/>
              </a:rPr>
              <a:t>(Click)</a:t>
            </a:r>
            <a:endParaRPr lang="en-US" b="0" baseline="0" dirty="0">
              <a:latin typeface="Times New Roman" pitchFamily="18" charset="0"/>
              <a:ea typeface="ＭＳ Ｐゴシック" pitchFamily="34" charset="-128"/>
            </a:endParaRPr>
          </a:p>
          <a:p>
            <a:pPr eaLnBrk="1" hangingPunct="1"/>
            <a:endParaRPr lang="en-US" b="0" baseline="0" dirty="0">
              <a:latin typeface="Times New Roman" pitchFamily="18" charset="0"/>
              <a:ea typeface="ＭＳ Ｐゴシック" pitchFamily="34" charset="-128"/>
            </a:endParaRPr>
          </a:p>
          <a:p>
            <a:pPr eaLnBrk="1" hangingPunct="1"/>
            <a:r>
              <a:rPr lang="en-US" b="0" baseline="0" dirty="0">
                <a:latin typeface="Times New Roman" pitchFamily="18" charset="0"/>
                <a:ea typeface="ＭＳ Ｐゴシック" pitchFamily="34" charset="-128"/>
              </a:rPr>
              <a:t>You may not want to go the </a:t>
            </a:r>
            <a:r>
              <a:rPr lang="en-US" b="0" baseline="0" dirty="0" err="1">
                <a:latin typeface="Times New Roman" pitchFamily="18" charset="0"/>
                <a:ea typeface="ＭＳ Ｐゴシック" pitchFamily="34" charset="-128"/>
              </a:rPr>
              <a:t>Nomex</a:t>
            </a:r>
            <a:r>
              <a:rPr lang="en-US" b="0" baseline="0" dirty="0">
                <a:latin typeface="Times New Roman" pitchFamily="18" charset="0"/>
                <a:ea typeface="ＭＳ Ｐゴシック" pitchFamily="34" charset="-128"/>
              </a:rPr>
              <a:t> flight suit route but at least consider cotton or wool outer garments, long sleeves, trousers rather than shorts or skirts, and closed toe shoes rather than sandals.  Once again’ you make it through the landing and exit with what you’re wearing and there’ll be no time for a costume change on the way to the ground.</a:t>
            </a:r>
            <a:endParaRPr lang="en-US" b="1" baseline="0" dirty="0">
              <a:latin typeface="Times New Roman" pitchFamily="18" charset="0"/>
              <a:ea typeface="ＭＳ Ｐゴシック" pitchFamily="34" charset="-128"/>
            </a:endParaRP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r>
              <a:rPr lang="en-US" baseline="0" dirty="0">
                <a:latin typeface="Times New Roman" pitchFamily="18" charset="0"/>
                <a:ea typeface="ＭＳ Ｐゴシック" pitchFamily="34" charset="-128"/>
              </a:rPr>
              <a:t>  </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 </a:t>
            </a:r>
            <a:endParaRPr lang="en-US"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3532597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Fire has always been a big issue with aircraft accidents. </a:t>
            </a:r>
            <a:r>
              <a:rPr lang="en-US" baseline="0" dirty="0"/>
              <a:t>The pilot of this airplane made a successful forced landing but within 2 minutes of landing, the aircraft was engulfed in flame.</a:t>
            </a:r>
            <a:br>
              <a:rPr lang="en-US" baseline="0" dirty="0"/>
            </a:br>
            <a:r>
              <a:rPr lang="en-US" dirty="0"/>
              <a:t>There</a:t>
            </a:r>
            <a:r>
              <a:rPr lang="en-US" baseline="0" dirty="0"/>
              <a:t> are technologies available today that will reduce the chances of having a fire in the air or on the ground.  Fire prevention fuel tank inserts can significantly reduce the chance of post impact fire.   </a:t>
            </a:r>
          </a:p>
          <a:p>
            <a:endParaRPr lang="en-US" baseline="0" dirty="0"/>
          </a:p>
          <a:p>
            <a:r>
              <a:rPr lang="en-US" baseline="0" dirty="0"/>
              <a:t>And speaking of impacts,  </a:t>
            </a:r>
            <a:r>
              <a:rPr lang="en-US" b="1" baseline="0" dirty="0"/>
              <a:t>(Click)</a:t>
            </a:r>
            <a:r>
              <a:rPr lang="en-US" b="0" baseline="0" dirty="0"/>
              <a:t> ballistic parachute technology has matured to the point that it’s standard equipment on at least one GA single-engine airplane and it can be retrofitted to many others.</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2129547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Hydration is so important to survival that we need to plan for it on every flight. Water is heavy to pack, and it may or may not be easy to find on the ground. </a:t>
            </a:r>
            <a:r>
              <a:rPr lang="en-US" b="1" dirty="0"/>
              <a:t>(Click)</a:t>
            </a:r>
            <a:r>
              <a:rPr lang="en-US" b="0" dirty="0"/>
              <a:t> </a:t>
            </a:r>
          </a:p>
          <a:p>
            <a:endParaRPr lang="en-US" dirty="0"/>
          </a:p>
          <a:p>
            <a:r>
              <a:rPr lang="en-US" dirty="0"/>
              <a:t>Your planning should include at least one quart of water for each occupant.  How much more to carry depends on where you’ll be flying and the temperature.  </a:t>
            </a:r>
            <a:r>
              <a:rPr lang="en-US" b="1" dirty="0"/>
              <a:t>(Click)</a:t>
            </a:r>
            <a:r>
              <a:rPr lang="en-US" b="0" dirty="0"/>
              <a:t> </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At 25⁰ Celsius/77⁰ Fahrenheit, adults need 1 to 2 gallons of water per day. </a:t>
            </a:r>
            <a:r>
              <a:rPr lang="en-US" b="1" dirty="0"/>
              <a:t>(Click)</a:t>
            </a:r>
            <a:r>
              <a:rPr lang="en-US" b="0" dirty="0"/>
              <a:t> </a:t>
            </a:r>
          </a:p>
          <a:p>
            <a:endParaRPr lang="en-US" b="0" dirty="0"/>
          </a:p>
          <a:p>
            <a:r>
              <a:rPr lang="en-US" b="0" dirty="0"/>
              <a:t>If the temperature increases to 25⁰ Celsius/95⁰ Fahrenheit, we’ll need 2 to 3 gallons per person per day.  That’s a lot of water to pack.</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1545311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gallon of water.  It’s sufficient for 1 person at 77⁰ F providing they’re mostly at rest and in the shade.  </a:t>
            </a:r>
            <a:r>
              <a:rPr lang="en-US" b="1" dirty="0"/>
              <a:t>(Click)</a:t>
            </a:r>
            <a:endParaRPr lang="en-US" b="0" dirty="0"/>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If they’re working at 95</a:t>
            </a:r>
            <a:r>
              <a:rPr lang="en-US" dirty="0"/>
              <a:t>⁰ F. though; they’ll need this much water. </a:t>
            </a:r>
            <a:r>
              <a:rPr lang="en-US" b="1" dirty="0"/>
              <a:t>(Click)</a:t>
            </a:r>
            <a:endParaRPr lang="en-US" b="0" dirty="0"/>
          </a:p>
          <a:p>
            <a:endParaRPr lang="en-US" dirty="0"/>
          </a:p>
          <a:p>
            <a:r>
              <a:rPr lang="en-US" dirty="0"/>
              <a:t>And two people working in 95⁰ weather will require this much water to be adequately hydrated.  </a:t>
            </a:r>
            <a:r>
              <a:rPr lang="en-US" b="1" dirty="0"/>
              <a:t>(Click) </a:t>
            </a:r>
            <a:endParaRPr lang="en-US" b="0" dirty="0"/>
          </a:p>
          <a:p>
            <a:endParaRPr lang="en-US" b="0" dirty="0"/>
          </a:p>
          <a:p>
            <a:r>
              <a:rPr lang="en-US" b="0" dirty="0"/>
              <a:t>That works out to a whopping 25 Lb. per person per day.</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2061090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in sparsely populated arid environments is hard to come by.  That’s why many pilots plan to fly within gliding distance of major highways.  Emergency landings on or adjacent to highways often work out well and ground-bound travelers are usually available to assist.  The extra margin of safety is well worth a few more minutes in the air.</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019000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list of easy to pack foods that can sustain you at least temporarily.  We know of several Alaskan aviators who fly with a half-gallon plastic bag of peanut butter.  It’s easy to carry between layers where it doesn’t freeze and quite efficient as a nutrient.  The survival rations pictured here last practically forever without refrigeration and their taste is…well, difficult to describe.  Suffice it to say that living on survival rations really motivates you to facilitate a speedy rescue.</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2123812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ea typeface="ＭＳ Ｐゴシック" pitchFamily="34" charset="-128"/>
              </a:rPr>
              <a:t>OK, you’ve made a successful forced landing, you’re out of the aircraft and you have all your gear – now what.</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 (Next Slide)</a:t>
            </a:r>
            <a:endParaRPr lang="en-US"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3532597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eaLnBrk="1" hangingPunct="1"/>
            <a:r>
              <a:rPr lang="en-US" dirty="0">
                <a:latin typeface="Times New Roman" pitchFamily="18" charset="0"/>
                <a:ea typeface="ＭＳ Ｐゴシック" pitchFamily="34" charset="-128"/>
              </a:rPr>
              <a:t>If you’re lucky enough to land close to civilization you land on or next to a highway and wait for help; but if you’re in Alaska,  or the Sonoran Desert.  That could be a different situation altogether.  </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Hopefully,</a:t>
            </a:r>
            <a:r>
              <a:rPr lang="en-US" baseline="0" dirty="0">
                <a:latin typeface="Times New Roman" pitchFamily="18" charset="0"/>
                <a:ea typeface="ＭＳ Ｐゴシック" pitchFamily="34" charset="-128"/>
              </a:rPr>
              <a:t> you chose a route that took you close to a highway.  That’s not possible for a lot of Alaska but it’s relatively easy to do in most of the lower-48.  No matter</a:t>
            </a:r>
            <a:br>
              <a:rPr lang="en-US" baseline="0" dirty="0">
                <a:latin typeface="Times New Roman" pitchFamily="18" charset="0"/>
                <a:ea typeface="ＭＳ Ｐゴシック" pitchFamily="34" charset="-128"/>
              </a:rPr>
            </a:br>
            <a:r>
              <a:rPr lang="en-US" baseline="0" dirty="0">
                <a:latin typeface="Times New Roman" pitchFamily="18" charset="0"/>
                <a:ea typeface="ＭＳ Ｐゴシック" pitchFamily="34" charset="-128"/>
              </a:rPr>
              <a:t>where you land, there are some things that must be done quickly.  Let’s look at them in the context of some survival limits.</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r>
              <a:rPr lang="en-US" baseline="0" dirty="0">
                <a:latin typeface="Times New Roman" pitchFamily="18" charset="0"/>
                <a:ea typeface="ＭＳ Ｐゴシック" pitchFamily="34" charset="-128"/>
              </a:rPr>
              <a:t>  </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 </a:t>
            </a:r>
            <a:endParaRPr lang="en-US"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532597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8F7939-140C-4965-9D72-5CFE0FE25E55}" type="slidenum">
              <a:rPr lang="en-US" sz="1200" smtClean="0">
                <a:latin typeface="Times New Roman" pitchFamily="18" charset="0"/>
              </a:rPr>
              <a:pPr eaLnBrk="1" hangingPunct="1"/>
              <a:t>28</a:t>
            </a:fld>
            <a:endParaRPr lang="en-US" sz="1200">
              <a:latin typeface="Times New Roman" pitchFamily="18" charset="0"/>
            </a:endParaRPr>
          </a:p>
        </p:txBody>
      </p:sp>
      <p:sp>
        <p:nvSpPr>
          <p:cNvPr id="140291" name="Rectangle 2"/>
          <p:cNvSpPr>
            <a:spLocks noGrp="1" noRot="1" noChangeAspect="1" noChangeArrowheads="1" noTextEdit="1"/>
          </p:cNvSpPr>
          <p:nvPr>
            <p:ph type="sldImg"/>
          </p:nvPr>
        </p:nvSpPr>
        <p:spPr>
          <a:xfrm>
            <a:off x="331788" y="696913"/>
            <a:ext cx="6197600" cy="3486150"/>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Wherever you are there are limits to how long you can survive so let’s take a simplistic look at human endurance limits.  </a:t>
            </a:r>
            <a:r>
              <a:rPr lang="en-US" b="1" dirty="0">
                <a:latin typeface="Times New Roman" pitchFamily="18" charset="0"/>
                <a:ea typeface="ＭＳ Ｐゴシック" pitchFamily="34" charset="-128"/>
              </a:rPr>
              <a:t>(Click)</a:t>
            </a:r>
          </a:p>
          <a:p>
            <a:pPr eaLnBrk="1" hangingPunct="1"/>
            <a:endParaRPr lang="en-US" b="1" dirty="0">
              <a:latin typeface="Times New Roman" pitchFamily="18" charset="0"/>
              <a:ea typeface="ＭＳ Ｐゴシック" pitchFamily="34" charset="-128"/>
            </a:endParaRPr>
          </a:p>
          <a:p>
            <a:pPr eaLnBrk="1" hangingPunct="1"/>
            <a:r>
              <a:rPr lang="en-US" b="0" dirty="0">
                <a:latin typeface="Times New Roman" pitchFamily="18" charset="0"/>
                <a:ea typeface="ＭＳ Ｐゴシック" pitchFamily="34" charset="-128"/>
              </a:rPr>
              <a:t>There</a:t>
            </a:r>
            <a:r>
              <a:rPr lang="en-US" b="0" baseline="0" dirty="0">
                <a:latin typeface="Times New Roman" pitchFamily="18" charset="0"/>
                <a:ea typeface="ＭＳ Ｐゴシック" pitchFamily="34" charset="-128"/>
              </a:rPr>
              <a:t> have been some notable exceptions but most of us can live up to 3 minutes without air. </a:t>
            </a:r>
            <a:r>
              <a:rPr lang="en-US" b="1" dirty="0">
                <a:latin typeface="Times New Roman" pitchFamily="18" charset="0"/>
                <a:ea typeface="ＭＳ Ｐゴシック" pitchFamily="34" charset="-128"/>
              </a:rPr>
              <a:t>(Click)</a:t>
            </a:r>
          </a:p>
          <a:p>
            <a:pPr eaLnBrk="1" hangingPunct="1"/>
            <a:endParaRPr lang="en-US" b="1" dirty="0">
              <a:latin typeface="Times New Roman" pitchFamily="18" charset="0"/>
              <a:ea typeface="ＭＳ Ｐゴシック" pitchFamily="34" charset="-128"/>
            </a:endParaRPr>
          </a:p>
          <a:p>
            <a:pPr eaLnBrk="1" hangingPunct="1"/>
            <a:r>
              <a:rPr lang="en-US" b="0" dirty="0">
                <a:latin typeface="Times New Roman" pitchFamily="18" charset="0"/>
                <a:ea typeface="ＭＳ Ｐゴシック" pitchFamily="34" charset="-128"/>
              </a:rPr>
              <a:t>Three</a:t>
            </a:r>
            <a:r>
              <a:rPr lang="en-US" b="0" baseline="0" dirty="0">
                <a:latin typeface="Times New Roman" pitchFamily="18" charset="0"/>
                <a:ea typeface="ＭＳ Ｐゴシック" pitchFamily="34" charset="-128"/>
              </a:rPr>
              <a:t> hours is about the longest we can last in relatively harsh environments without shelter.  Shelter, by the way, includes the clothes we’re wearing. </a:t>
            </a:r>
            <a:r>
              <a:rPr lang="en-US" b="1" dirty="0">
                <a:latin typeface="Times New Roman" pitchFamily="18" charset="0"/>
                <a:ea typeface="ＭＳ Ｐゴシック" pitchFamily="34" charset="-128"/>
              </a:rPr>
              <a:t>(Click) </a:t>
            </a:r>
            <a:endParaRPr lang="en-US" b="0" baseline="0" dirty="0">
              <a:latin typeface="Times New Roman" pitchFamily="18" charset="0"/>
              <a:ea typeface="ＭＳ Ｐゴシック" pitchFamily="34" charset="-128"/>
            </a:endParaRPr>
          </a:p>
          <a:p>
            <a:pPr eaLnBrk="1" hangingPunct="1"/>
            <a:endParaRPr lang="en-US" b="0" baseline="0" dirty="0">
              <a:latin typeface="Times New Roman" pitchFamily="18" charset="0"/>
              <a:ea typeface="ＭＳ Ｐゴシック" pitchFamily="34" charset="-128"/>
            </a:endParaRPr>
          </a:p>
          <a:p>
            <a:pPr eaLnBrk="1" hangingPunct="1"/>
            <a:r>
              <a:rPr lang="en-US" b="0" baseline="0" dirty="0">
                <a:latin typeface="Times New Roman" pitchFamily="18" charset="0"/>
                <a:ea typeface="ＭＳ Ｐゴシック" pitchFamily="34" charset="-128"/>
              </a:rPr>
              <a:t>We may not feel good about it but most of us can last up to three days without </a:t>
            </a:r>
            <a:r>
              <a:rPr lang="en-US" b="0" dirty="0">
                <a:latin typeface="Times New Roman" pitchFamily="18" charset="0"/>
                <a:ea typeface="ＭＳ Ｐゴシック" pitchFamily="34" charset="-128"/>
              </a:rPr>
              <a:t>water. </a:t>
            </a:r>
            <a:r>
              <a:rPr lang="en-US" b="1" dirty="0">
                <a:latin typeface="Times New Roman" pitchFamily="18" charset="0"/>
                <a:ea typeface="ＭＳ Ｐゴシック" pitchFamily="34" charset="-128"/>
              </a:rPr>
              <a:t>(Click) </a:t>
            </a:r>
            <a:endParaRPr lang="en-US" b="0" dirty="0">
              <a:latin typeface="Times New Roman" pitchFamily="18" charset="0"/>
              <a:ea typeface="ＭＳ Ｐゴシック" pitchFamily="34" charset="-128"/>
            </a:endParaRPr>
          </a:p>
          <a:p>
            <a:pPr eaLnBrk="1" hangingPunct="1"/>
            <a:endParaRPr lang="en-US" b="0" dirty="0">
              <a:latin typeface="Times New Roman" pitchFamily="18" charset="0"/>
              <a:ea typeface="ＭＳ Ｐゴシック" pitchFamily="34" charset="-128"/>
            </a:endParaRPr>
          </a:p>
          <a:p>
            <a:pPr eaLnBrk="1" hangingPunct="1"/>
            <a:r>
              <a:rPr lang="en-US" b="0" dirty="0">
                <a:latin typeface="Times New Roman" pitchFamily="18" charset="0"/>
                <a:ea typeface="ＭＳ Ｐゴシック" pitchFamily="34" charset="-128"/>
              </a:rPr>
              <a:t>And</a:t>
            </a:r>
            <a:r>
              <a:rPr lang="en-US" b="0" baseline="0" dirty="0">
                <a:latin typeface="Times New Roman" pitchFamily="18" charset="0"/>
                <a:ea typeface="ＭＳ Ｐゴシック" pitchFamily="34" charset="-128"/>
              </a:rPr>
              <a:t> we can last a whole lot longer than that without food.</a:t>
            </a:r>
          </a:p>
          <a:p>
            <a:pPr eaLnBrk="1" hangingPunct="1"/>
            <a:endParaRPr lang="en-US" b="0"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3FB5A975-53A9-43B8-B4D0-5FF6743E0178}" type="slidenum">
              <a:rPr lang="en-US" sz="1200" smtClean="0">
                <a:latin typeface="Times New Roman" pitchFamily="18" charset="0"/>
              </a:rPr>
              <a:pPr eaLnBrk="1" hangingPunct="1"/>
              <a:t>29</a:t>
            </a:fld>
            <a:endParaRPr lang="en-US" sz="1200">
              <a:latin typeface="Times New Roman" pitchFamily="18" charset="0"/>
            </a:endParaRPr>
          </a:p>
        </p:txBody>
      </p:sp>
      <p:sp>
        <p:nvSpPr>
          <p:cNvPr id="141315" name="Rectangle 2"/>
          <p:cNvSpPr>
            <a:spLocks noGrp="1" noRot="1" noChangeAspect="1" noChangeArrowheads="1" noTextEdit="1"/>
          </p:cNvSpPr>
          <p:nvPr>
            <p:ph type="sldImg"/>
          </p:nvPr>
        </p:nvSpPr>
        <p:spPr>
          <a:xfrm>
            <a:off x="331788" y="696913"/>
            <a:ext cx="6197600" cy="3486150"/>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So, here’s what we need to do in the first 5 minutes after we land:  </a:t>
            </a:r>
            <a:r>
              <a:rPr lang="en-US" b="1" dirty="0">
                <a:latin typeface="Times New Roman" pitchFamily="18" charset="0"/>
                <a:ea typeface="ＭＳ Ｐゴシック" pitchFamily="34" charset="-128"/>
              </a:rPr>
              <a:t>(Click) </a:t>
            </a:r>
            <a:endParaRPr lang="en-US"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Exit the aircraft &amp; account for the</a:t>
            </a:r>
            <a:r>
              <a:rPr lang="en-US" baseline="0" dirty="0">
                <a:latin typeface="Times New Roman" pitchFamily="18" charset="0"/>
                <a:ea typeface="ＭＳ Ｐゴシック" pitchFamily="34" charset="-128"/>
              </a:rPr>
              <a:t> occupants.  Do this as quickly as you can so you can get on to  </a:t>
            </a:r>
            <a:r>
              <a:rPr lang="en-US" b="1" dirty="0">
                <a:latin typeface="Times New Roman" pitchFamily="18" charset="0"/>
                <a:ea typeface="ＭＳ Ｐゴシック" pitchFamily="34" charset="-128"/>
              </a:rPr>
              <a:t>(Click) </a:t>
            </a:r>
            <a:endParaRPr lang="en-US" baseline="0" dirty="0">
              <a:latin typeface="Times New Roman" pitchFamily="18" charset="0"/>
              <a:ea typeface="ＭＳ Ｐゴシック" pitchFamily="34" charset="-128"/>
            </a:endParaRP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Checking for breathing, bleeding, and injuries in this order.  Horrendous looking injuries are insignificant if the person who received them isn’t breathing or is bleeding profusely, so attend to those things first.  Then deal with the other damage. </a:t>
            </a:r>
            <a:r>
              <a:rPr lang="en-US" b="1" dirty="0">
                <a:latin typeface="Times New Roman" pitchFamily="18" charset="0"/>
                <a:ea typeface="ＭＳ Ｐゴシック" pitchFamily="34" charset="-128"/>
              </a:rPr>
              <a:t>(Click) </a:t>
            </a:r>
            <a:endParaRPr lang="en-US" baseline="0" dirty="0">
              <a:latin typeface="Times New Roman" pitchFamily="18" charset="0"/>
              <a:ea typeface="ＭＳ Ｐゴシック" pitchFamily="34" charset="-128"/>
            </a:endParaRP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Activate your ELT and your PLB (Personal Locator Beacon) if you have one. </a:t>
            </a:r>
            <a:r>
              <a:rPr lang="en-US" b="1" dirty="0">
                <a:latin typeface="Times New Roman" pitchFamily="18" charset="0"/>
                <a:ea typeface="ＭＳ Ｐゴシック" pitchFamily="34" charset="-128"/>
              </a:rPr>
              <a:t>(Click) </a:t>
            </a:r>
            <a:endParaRPr lang="en-US" baseline="0" dirty="0">
              <a:latin typeface="Times New Roman" pitchFamily="18" charset="0"/>
              <a:ea typeface="ＭＳ Ｐゴシック" pitchFamily="34" charset="-128"/>
            </a:endParaRP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Next – make a phone call.  In much of the continental United States cell phone service is available – especially along major highways.  In remote areas, a satellite phone is always a good idea.  They’re now much more affordable to purchase and they can be rented for individual trips.</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Calling 911 might work in urban areas but if you’re in a very populated area chances are somebody’s already on the way to your location.  Call one of the FAA Regional Operations Centers if you have the number or call Flight Service. </a:t>
            </a:r>
            <a:r>
              <a:rPr lang="en-US" b="1" dirty="0">
                <a:latin typeface="Times New Roman" pitchFamily="18" charset="0"/>
                <a:ea typeface="ＭＳ Ｐゴシック" pitchFamily="34" charset="-128"/>
              </a:rPr>
              <a:t>(Click) </a:t>
            </a:r>
            <a:endParaRPr lang="en-US" baseline="0" dirty="0">
              <a:latin typeface="Times New Roman" pitchFamily="18" charset="0"/>
              <a:ea typeface="ＭＳ Ｐゴシック" pitchFamily="34" charset="-128"/>
            </a:endParaRP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Give them your tail number, location, number of people, preliminary extent of injuries (you can elaborate on this during your 2</a:t>
            </a:r>
            <a:r>
              <a:rPr lang="en-US" baseline="30000" dirty="0">
                <a:latin typeface="Times New Roman" pitchFamily="18" charset="0"/>
                <a:ea typeface="ＭＳ Ｐゴシック" pitchFamily="34" charset="-128"/>
              </a:rPr>
              <a:t>nd</a:t>
            </a:r>
            <a:r>
              <a:rPr lang="en-US" baseline="0" dirty="0">
                <a:latin typeface="Times New Roman" pitchFamily="18" charset="0"/>
                <a:ea typeface="ＭＳ Ｐゴシック" pitchFamily="34" charset="-128"/>
              </a:rPr>
              <a:t> phone call), the number of days you can survive where you are, and a time when you’ll call back.</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You don’t want to get into a long conversation at this point.  On the initial call there’s almost nothing of value they can tell you but by the time you call back they’ll have some information for you.  </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Hang up and switch off to conserve battery power and set about organizing your camp.</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ea typeface="ＭＳ Ｐゴシック" pitchFamily="34" charset="-128"/>
              </a:rPr>
              <a:t>In this presentation we’ll address</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recommendations</a:t>
            </a:r>
            <a:r>
              <a:rPr lang="en-US" baseline="0" dirty="0">
                <a:latin typeface="Times New Roman" pitchFamily="18" charset="0"/>
                <a:ea typeface="ＭＳ Ｐゴシック" pitchFamily="34" charset="-128"/>
              </a:rPr>
              <a:t> from the General Aviation Joint Safety Committee – a government / industry group that analyzes GA accidents and incidents.  The Committee feels that improved survival planning before flight can significantly improve pilots’ chances of surviving accidents and incidents and they recommend survival training such as the free Basic Survival Course taught by FAAs Civil Aeromedical Institute in Oklahoma City, OK.  Survival is a huge topic, so we’ll just address a few technologies and techniques in the hope that you’ll be motivated to learn more about a fascinating subject.</a:t>
            </a:r>
            <a:endParaRPr lang="en-US" dirty="0">
              <a:latin typeface="Times New Roman" pitchFamily="18" charset="0"/>
              <a:ea typeface="ＭＳ Ｐゴシック" pitchFamily="34" charset="-128"/>
            </a:endParaRP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C47AD209-4B7B-420E-909F-41D3D9D23703}" type="slidenum">
              <a:rPr lang="en-US" sz="1200" smtClean="0">
                <a:latin typeface="Times New Roman" pitchFamily="18" charset="0"/>
              </a:rPr>
              <a:pPr eaLnBrk="1" hangingPunct="1"/>
              <a:t>30</a:t>
            </a:fld>
            <a:endParaRPr lang="en-US" sz="1200">
              <a:latin typeface="Times New Roman" pitchFamily="18" charset="0"/>
            </a:endParaRPr>
          </a:p>
        </p:txBody>
      </p:sp>
      <p:sp>
        <p:nvSpPr>
          <p:cNvPr id="150531" name="Rectangle 2"/>
          <p:cNvSpPr>
            <a:spLocks noGrp="1" noRot="1" noChangeAspect="1" noChangeArrowheads="1" noTextEdit="1"/>
          </p:cNvSpPr>
          <p:nvPr>
            <p:ph type="sldImg"/>
          </p:nvPr>
        </p:nvSpPr>
        <p:spPr>
          <a:xfrm>
            <a:off x="331788" y="696913"/>
            <a:ext cx="6197600" cy="3486150"/>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Here’s what you’ll need to do in the first 5 hours. Note that we’re creating shelter early on before the need for it becomes critical.  We could devote an entire program to creating shelter from items at hand.  It could be as simple as unloading tent and camping supplies and setting them up to digging a snow cave or fashioning a lean to from nature-provided components. </a:t>
            </a:r>
            <a:r>
              <a:rPr lang="en-US" baseline="0" dirty="0">
                <a:latin typeface="Times New Roman" pitchFamily="18" charset="0"/>
                <a:ea typeface="ＭＳ Ｐゴシック" pitchFamily="34" charset="-128"/>
              </a:rPr>
              <a:t>  </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But creating shelter, although critical, is by no means the only thing we need to do in the first 5 hours on the ground.  Here’s the rest of the list.</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C47AD209-4B7B-420E-909F-41D3D9D23703}" type="slidenum">
              <a:rPr lang="en-US" sz="1200" smtClean="0">
                <a:latin typeface="Times New Roman" pitchFamily="18" charset="0"/>
              </a:rPr>
              <a:pPr eaLnBrk="1" hangingPunct="1"/>
              <a:t>31</a:t>
            </a:fld>
            <a:endParaRPr lang="en-US" sz="1200">
              <a:latin typeface="Times New Roman" pitchFamily="18" charset="0"/>
            </a:endParaRPr>
          </a:p>
        </p:txBody>
      </p:sp>
      <p:sp>
        <p:nvSpPr>
          <p:cNvPr id="150531" name="Rectangle 2"/>
          <p:cNvSpPr>
            <a:spLocks noGrp="1" noRot="1" noChangeAspect="1" noChangeArrowheads="1" noTextEdit="1"/>
          </p:cNvSpPr>
          <p:nvPr>
            <p:ph type="sldImg"/>
          </p:nvPr>
        </p:nvSpPr>
        <p:spPr>
          <a:xfrm>
            <a:off x="331788" y="696913"/>
            <a:ext cx="6197600" cy="3486150"/>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We’ll need to reassess and treat injuries, inventory our supplies and equipment organize our camp site, and </a:t>
            </a:r>
            <a:r>
              <a:rPr lang="en-US" b="1" i="1" u="sng" dirty="0">
                <a:latin typeface="Times New Roman" pitchFamily="18" charset="0"/>
                <a:ea typeface="ＭＳ Ｐゴシック" pitchFamily="34" charset="-128"/>
              </a:rPr>
              <a:t>carefully </a:t>
            </a:r>
            <a:r>
              <a:rPr lang="en-US" dirty="0">
                <a:latin typeface="Times New Roman" pitchFamily="18" charset="0"/>
                <a:ea typeface="ＭＳ Ｐゴシック" pitchFamily="34" charset="-128"/>
              </a:rPr>
              <a:t>build a fire.</a:t>
            </a:r>
            <a:endParaRPr lang="en-US" baseline="0" dirty="0">
              <a:latin typeface="Times New Roman" pitchFamily="18" charset="0"/>
              <a:ea typeface="ＭＳ Ｐゴシック" pitchFamily="34" charset="-128"/>
            </a:endParaRP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A fire can have a powerful, positive effect on morale but be very careful to contain it.  You can’t afford to start a forest fire centered on your landing site.</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During your second phone call you can elaborate on your situation and learn about rescue efforts that are getting underway.</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635847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677266-DABF-4E10-8926-658211917926}" type="slidenum">
              <a:rPr lang="en-US" sz="1200" smtClean="0">
                <a:latin typeface="Times New Roman" pitchFamily="18" charset="0"/>
              </a:rPr>
              <a:pPr eaLnBrk="1" hangingPunct="1"/>
              <a:t>32</a:t>
            </a:fld>
            <a:endParaRPr lang="en-US" sz="1200">
              <a:latin typeface="Times New Roman" pitchFamily="18" charset="0"/>
            </a:endParaRPr>
          </a:p>
        </p:txBody>
      </p:sp>
      <p:sp>
        <p:nvSpPr>
          <p:cNvPr id="159747" name="Rectangle 2"/>
          <p:cNvSpPr>
            <a:spLocks noGrp="1" noRot="1" noChangeAspect="1" noChangeArrowheads="1" noTextEdit="1"/>
          </p:cNvSpPr>
          <p:nvPr>
            <p:ph type="sldImg"/>
          </p:nvPr>
        </p:nvSpPr>
        <p:spPr>
          <a:xfrm>
            <a:off x="331788" y="696913"/>
            <a:ext cx="6197600" cy="3486150"/>
          </a:xfrm>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Now your survival becomes</a:t>
            </a:r>
            <a:r>
              <a:rPr lang="en-US" baseline="0" dirty="0">
                <a:latin typeface="Times New Roman" pitchFamily="18" charset="0"/>
                <a:ea typeface="ＭＳ Ｐゴシック" pitchFamily="34" charset="-128"/>
              </a:rPr>
              <a:t> a waiting game.  The key to good morale is to stay busy.  Make sure everyone has a job to do and encourage them</a:t>
            </a:r>
          </a:p>
          <a:p>
            <a:pPr eaLnBrk="1" hangingPunct="1"/>
            <a:r>
              <a:rPr lang="en-US" baseline="0" dirty="0">
                <a:latin typeface="Times New Roman" pitchFamily="18" charset="0"/>
                <a:ea typeface="ＭＳ Ｐゴシック" pitchFamily="34" charset="-128"/>
              </a:rPr>
              <a:t>to do their best.  </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By the way – fishing and hunting, if you’re not experienced with and good at it can be quite unproductive.  Packing a few days worth of rations can at least sustain you </a:t>
            </a:r>
          </a:p>
          <a:p>
            <a:pPr eaLnBrk="1" hangingPunct="1"/>
            <a:r>
              <a:rPr lang="en-US" baseline="0" dirty="0">
                <a:latin typeface="Times New Roman" pitchFamily="18" charset="0"/>
                <a:ea typeface="ＭＳ Ｐゴシック" pitchFamily="34" charset="-128"/>
              </a:rPr>
              <a:t>as you set about living off the land. </a:t>
            </a:r>
          </a:p>
          <a:p>
            <a:pPr eaLnBrk="1" hangingPunct="1"/>
            <a:endParaRPr lang="en-US" baseline="0" dirty="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a:p>
            <a:pPr eaLnBrk="1" hangingPunct="1"/>
            <a:endParaRPr lang="en-US" baseline="0" dirty="0">
              <a:latin typeface="Times New Roman" pitchFamily="18"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This is the end of a very short presentation.  The volume of information</a:t>
            </a:r>
            <a:r>
              <a:rPr lang="en-US" baseline="0" dirty="0"/>
              <a:t> you might find useful would take days to convey so, as we said in the beginning, we hope we’ve </a:t>
            </a:r>
          </a:p>
          <a:p>
            <a:r>
              <a:rPr lang="en-US" baseline="0" dirty="0"/>
              <a:t>piqued your interest in the subject.   Likewise, the list of items you’d like to have in your survival kit could fill dozens of equipment catalogs.  </a:t>
            </a:r>
          </a:p>
          <a:p>
            <a:endParaRPr lang="en-US" baseline="0" dirty="0"/>
          </a:p>
          <a:p>
            <a:r>
              <a:rPr lang="en-US" dirty="0"/>
              <a:t>There is one item that tops every</a:t>
            </a:r>
            <a:r>
              <a:rPr lang="en-US" baseline="0" dirty="0"/>
              <a:t> successful survivor’s list.  It’s considered by experts to be the prime factor in determining whether one lives or dies.  </a:t>
            </a:r>
          </a:p>
          <a:p>
            <a:endParaRPr lang="en-US" baseline="0" dirty="0"/>
          </a:p>
          <a:p>
            <a:r>
              <a:rPr lang="en-US" baseline="0" dirty="0"/>
              <a:t>It weighs nothing and it’s always available.  </a:t>
            </a:r>
          </a:p>
          <a:p>
            <a:endParaRPr lang="en-US" baseline="0" dirty="0"/>
          </a:p>
          <a:p>
            <a:r>
              <a:rPr lang="en-US" baseline="0" dirty="0"/>
              <a:t>It is – of course………………  </a:t>
            </a:r>
          </a:p>
          <a:p>
            <a:endParaRPr lang="en-US" baseline="0" dirty="0"/>
          </a:p>
          <a:p>
            <a:r>
              <a:rPr lang="en-US" b="1" baseline="0" dirty="0"/>
              <a:t>(Next Slide)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2899029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The will to survive.</a:t>
            </a:r>
          </a:p>
          <a:p>
            <a:endParaRPr lang="en-US" baseline="0" dirty="0"/>
          </a:p>
          <a:p>
            <a:r>
              <a:rPr lang="en-US" baseline="0" dirty="0"/>
              <a:t>With it – there’s almost nothing we can’t cope with.</a:t>
            </a:r>
          </a:p>
          <a:p>
            <a:endParaRPr lang="en-US" baseline="0" dirty="0"/>
          </a:p>
          <a:p>
            <a:r>
              <a:rPr lang="en-US" baseline="0" dirty="0"/>
              <a:t>Without it – we will be in grave jeopardy no matter how well equipped or benign the environment.</a:t>
            </a:r>
          </a:p>
          <a:p>
            <a:endParaRPr lang="en-US" baseline="0" dirty="0"/>
          </a:p>
          <a:p>
            <a:r>
              <a:rPr lang="en-US" b="1" baseline="0" dirty="0"/>
              <a:t>(Next Slide)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2899029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Want to learn more?</a:t>
            </a:r>
          </a:p>
          <a:p>
            <a:endParaRPr lang="en-US" baseline="0" dirty="0"/>
          </a:p>
          <a:p>
            <a:r>
              <a:rPr lang="en-US" baseline="0" dirty="0"/>
              <a:t>The Civil Aerospace Medical Institute provides a survival manual, </a:t>
            </a:r>
            <a:r>
              <a:rPr lang="en-US" i="1" baseline="0" dirty="0"/>
              <a:t>Basic Survival Skills for Aviation.  </a:t>
            </a:r>
            <a:r>
              <a:rPr lang="en-US" b="0" i="0" baseline="0" dirty="0"/>
              <a:t>You can download a copy at the URL or QR code on screen.</a:t>
            </a:r>
            <a:r>
              <a:rPr lang="en-US" baseline="0" dirty="0"/>
              <a:t> </a:t>
            </a:r>
            <a:r>
              <a:rPr lang="en-US" b="1" baseline="0" dirty="0"/>
              <a:t>(Click)</a:t>
            </a:r>
          </a:p>
          <a:p>
            <a:endParaRPr lang="en-US" baseline="0" dirty="0"/>
          </a:p>
          <a:p>
            <a:r>
              <a:rPr lang="en-US" baseline="0" dirty="0"/>
              <a:t>CAMI also offers a Basic Survival Training course.  You can learn more about it by navigating to this website.</a:t>
            </a:r>
          </a:p>
          <a:p>
            <a:endParaRPr lang="en-US" baseline="0" dirty="0"/>
          </a:p>
          <a:p>
            <a:r>
              <a:rPr lang="en-US" b="1" baseline="0" dirty="0"/>
              <a:t>Presentation note:  </a:t>
            </a:r>
            <a:r>
              <a:rPr lang="en-US" b="0" i="1" baseline="0" dirty="0"/>
              <a:t>If you have time and an internet connection you can click on the hot link and go to the CAMI website or to the URL on screen.</a:t>
            </a:r>
          </a:p>
          <a:p>
            <a:endParaRPr lang="en-US" b="0" i="1" baseline="0" dirty="0"/>
          </a:p>
          <a:p>
            <a:r>
              <a:rPr lang="en-US" b="0" i="0" baseline="0" dirty="0"/>
              <a:t>There are many commercial in-depth survival training courses available as well.  We encourage you to consider attending one of them.</a:t>
            </a:r>
            <a:endParaRPr lang="en-US" b="1" i="0" baseline="0" dirty="0"/>
          </a:p>
          <a:p>
            <a:endParaRPr lang="en-US" baseline="0" dirty="0"/>
          </a:p>
          <a:p>
            <a:r>
              <a:rPr lang="en-US" b="1" baseline="0" dirty="0"/>
              <a:t>(Next Slide)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2899029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Finally, here are some reading resources for you to consider </a:t>
            </a:r>
            <a:r>
              <a:rPr lang="en-US" b="1" dirty="0"/>
              <a:t>(Click)</a:t>
            </a:r>
          </a:p>
          <a:p>
            <a:endParaRPr lang="en-US" b="1" dirty="0"/>
          </a:p>
          <a:p>
            <a:r>
              <a:rPr lang="en-US" b="0" dirty="0"/>
              <a:t>The</a:t>
            </a:r>
            <a:r>
              <a:rPr lang="en-US" b="0" baseline="0" dirty="0"/>
              <a:t> Alaskan Off-Airport Operations Guide offers techniques for operating on short, unpaved surfaces.  Familiarity with these techniques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can improve forced landing performance. </a:t>
            </a:r>
            <a:r>
              <a:rPr lang="en-US" b="1" dirty="0"/>
              <a:t>(Click)</a:t>
            </a:r>
            <a:endParaRPr lang="en-US" b="0" baseline="0" dirty="0"/>
          </a:p>
          <a:p>
            <a:endParaRPr lang="en-US" b="0" baseline="0" dirty="0"/>
          </a:p>
          <a:p>
            <a:r>
              <a:rPr lang="en-US" b="0" baseline="0" dirty="0"/>
              <a:t>The Survival Guide offers suggestions for coping with off airport survival situations.  </a:t>
            </a:r>
            <a:r>
              <a:rPr lang="en-US" b="1" dirty="0"/>
              <a:t>(Click)</a:t>
            </a:r>
            <a:endParaRPr lang="en-US" b="0" baseline="0" dirty="0"/>
          </a:p>
          <a:p>
            <a:endParaRPr lang="en-US" b="0" baseline="0" dirty="0"/>
          </a:p>
          <a:p>
            <a:r>
              <a:rPr lang="en-US" b="0" baseline="0" dirty="0"/>
              <a:t>Deep Survival by Laurence Gonzales  is an excellent treatise on the psychology of survival.  It’s an easy read with lots of real-life examples.</a:t>
            </a:r>
          </a:p>
          <a:p>
            <a:endParaRPr lang="en-US" b="0" baseline="0" dirty="0"/>
          </a:p>
          <a:p>
            <a:r>
              <a:rPr lang="en-US" b="1" dirty="0"/>
              <a:t>(Next Slide)</a:t>
            </a:r>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a:p>
        </p:txBody>
      </p:sp>
    </p:spTree>
    <p:extLst>
      <p:ext uri="{BB962C8B-B14F-4D97-AF65-F5344CB8AC3E}">
        <p14:creationId xmlns:p14="http://schemas.microsoft.com/office/powerpoint/2010/main" val="4241597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dirty="0"/>
          </a:p>
        </p:txBody>
      </p:sp>
    </p:spTree>
    <p:extLst>
      <p:ext uri="{BB962C8B-B14F-4D97-AF65-F5344CB8AC3E}">
        <p14:creationId xmlns:p14="http://schemas.microsoft.com/office/powerpoint/2010/main" val="1094248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38</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331788" y="696913"/>
            <a:ext cx="6197600" cy="3486150"/>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An airplane owner once asked an experienced instructor pilot, </a:t>
            </a:r>
            <a:r>
              <a:rPr lang="ja-JP" altLang="en-US" dirty="0">
                <a:latin typeface="Times New Roman" pitchFamily="18" charset="0"/>
              </a:rPr>
              <a:t>“</a:t>
            </a:r>
            <a:r>
              <a:rPr lang="en-US" altLang="ja-JP" dirty="0">
                <a:latin typeface="Times New Roman" pitchFamily="18" charset="0"/>
              </a:rPr>
              <a:t>What</a:t>
            </a:r>
            <a:r>
              <a:rPr lang="ja-JP" altLang="en-US" dirty="0">
                <a:latin typeface="Times New Roman" pitchFamily="18" charset="0"/>
              </a:rPr>
              <a:t>’</a:t>
            </a:r>
            <a:r>
              <a:rPr lang="en-US" altLang="ja-JP" dirty="0">
                <a:latin typeface="Times New Roman" pitchFamily="18" charset="0"/>
              </a:rPr>
              <a:t>s the best thing to put in my airplane to increase safety?</a:t>
            </a:r>
            <a:r>
              <a:rPr lang="ja-JP" altLang="en-US" dirty="0">
                <a:latin typeface="Times New Roman" pitchFamily="18" charset="0"/>
              </a:rPr>
              <a:t>”</a:t>
            </a:r>
            <a:endParaRPr lang="en-US" altLang="ja-JP" dirty="0">
              <a:latin typeface="Times New Roman" pitchFamily="18" charset="0"/>
            </a:endParaRPr>
          </a:p>
          <a:p>
            <a:endParaRPr lang="en-US" altLang="en-US" dirty="0">
              <a:latin typeface="Times New Roman" pitchFamily="18" charset="0"/>
            </a:endParaRPr>
          </a:p>
          <a:p>
            <a:r>
              <a:rPr lang="en-US" altLang="en-US" dirty="0">
                <a:latin typeface="Times New Roman" pitchFamily="18" charset="0"/>
              </a:rPr>
              <a:t>Without hesitation, the instructor answered, </a:t>
            </a:r>
            <a:r>
              <a:rPr lang="ja-JP" altLang="en-US" dirty="0">
                <a:latin typeface="Times New Roman" pitchFamily="18" charset="0"/>
              </a:rPr>
              <a:t>“</a:t>
            </a:r>
            <a:r>
              <a:rPr lang="en-US" altLang="ja-JP" dirty="0">
                <a:latin typeface="Times New Roman" pitchFamily="18" charset="0"/>
              </a:rPr>
              <a:t>Gasoline</a:t>
            </a:r>
            <a:r>
              <a:rPr lang="ja-JP" altLang="en-US" dirty="0">
                <a:latin typeface="Times New Roman" pitchFamily="18" charset="0"/>
              </a:rPr>
              <a:t>”</a:t>
            </a:r>
            <a:r>
              <a:rPr lang="en-US" altLang="ja-JP" dirty="0">
                <a:latin typeface="Times New Roman" pitchFamily="18" charset="0"/>
              </a:rPr>
              <a:t>.  </a:t>
            </a:r>
            <a:r>
              <a:rPr lang="en-US" altLang="ja-JP" b="1" dirty="0">
                <a:latin typeface="Times New Roman" pitchFamily="18" charset="0"/>
              </a:rPr>
              <a:t>(Click)</a:t>
            </a:r>
          </a:p>
          <a:p>
            <a:endParaRPr lang="en-US" altLang="en-US" dirty="0">
              <a:latin typeface="Times New Roman" pitchFamily="18" charset="0"/>
            </a:endParaRPr>
          </a:p>
          <a:p>
            <a:r>
              <a:rPr lang="en-US" altLang="en-US" dirty="0">
                <a:latin typeface="Times New Roman" pitchFamily="18" charset="0"/>
              </a:rPr>
              <a:t>That</a:t>
            </a:r>
            <a:r>
              <a:rPr lang="ja-JP" altLang="en-US" dirty="0">
                <a:latin typeface="Times New Roman" pitchFamily="18" charset="0"/>
              </a:rPr>
              <a:t>’</a:t>
            </a:r>
            <a:r>
              <a:rPr lang="en-US" altLang="ja-JP" dirty="0">
                <a:latin typeface="Times New Roman" pitchFamily="18" charset="0"/>
              </a:rPr>
              <a:t>s right – the most effective safety tool for any pilot is practicing the art and science of flying.  That means more than</a:t>
            </a:r>
          </a:p>
          <a:p>
            <a:r>
              <a:rPr lang="en-US" altLang="en-US" dirty="0">
                <a:latin typeface="Times New Roman" pitchFamily="18" charset="0"/>
              </a:rPr>
              <a:t>a monthly trip for the hundred-dollar hamburger.    Book some time with a CFI at least once a year to practice the items on this list.  </a:t>
            </a:r>
            <a:r>
              <a:rPr lang="en-US" altLang="en-US" b="1" dirty="0">
                <a:latin typeface="Times New Roman" pitchFamily="18" charset="0"/>
              </a:rPr>
              <a:t>(Click)</a:t>
            </a:r>
          </a:p>
          <a:p>
            <a:endParaRPr lang="en-US" altLang="en-US" dirty="0">
              <a:latin typeface="Times New Roman" pitchFamily="18" charset="0"/>
            </a:endParaRPr>
          </a:p>
          <a:p>
            <a:r>
              <a:rPr lang="en-US" altLang="en-US" dirty="0">
                <a:latin typeface="Times New Roman" pitchFamily="18" charset="0"/>
              </a:rPr>
              <a:t>And be sure to document your achievement in the Wings Proficiency Program.  It</a:t>
            </a:r>
            <a:r>
              <a:rPr lang="ja-JP" altLang="en-US" dirty="0">
                <a:latin typeface="Times New Roman" pitchFamily="18" charset="0"/>
              </a:rPr>
              <a:t>’</a:t>
            </a:r>
            <a:r>
              <a:rPr lang="en-US" altLang="ja-JP" dirty="0">
                <a:latin typeface="Times New Roman" pitchFamily="18" charset="0"/>
              </a:rPr>
              <a:t>s a great way to stay on top of your game.  </a:t>
            </a:r>
          </a:p>
          <a:p>
            <a:endParaRPr lang="en-US" altLang="en-US" dirty="0">
              <a:latin typeface="Times New Roman" pitchFamily="18" charset="0"/>
            </a:endParaRPr>
          </a:p>
          <a:p>
            <a:r>
              <a:rPr lang="en-US" altLang="en-US" b="1" dirty="0">
                <a:latin typeface="Times New Roman" pitchFamily="18" charset="0"/>
              </a:rPr>
              <a:t>(Next Slide) </a:t>
            </a:r>
            <a:endParaRPr lang="en-US" altLang="en-US" dirty="0">
              <a:latin typeface="Times New Roman" pitchFamily="18" charset="0"/>
            </a:endParaRPr>
          </a:p>
          <a:p>
            <a:endParaRPr lang="en-US" altLang="en-US" dirty="0">
              <a:latin typeface="Times New Roman" pitchFamily="18" charset="0"/>
            </a:endParaRPr>
          </a:p>
          <a:p>
            <a:endParaRPr lang="en-US" altLang="en-US" dirty="0">
              <a:latin typeface="Times New Roman"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372586A8-878D-4F7E-898B-92CB1910F872}" type="slidenum">
              <a:rPr lang="en-US" altLang="en-US" sz="1200" smtClean="0">
                <a:latin typeface="Times New Roman" pitchFamily="18" charset="0"/>
              </a:rPr>
              <a:pPr eaLnBrk="1" hangingPunct="1"/>
              <a:t>39</a:t>
            </a:fld>
            <a:endParaRPr lang="en-US" altLang="en-US" sz="120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ea typeface="ＭＳ Ｐゴシック" pitchFamily="34" charset="-128"/>
              </a:rPr>
              <a:t>It can happen</a:t>
            </a:r>
            <a:r>
              <a:rPr lang="en-US" baseline="0" dirty="0">
                <a:latin typeface="Times New Roman" pitchFamily="18" charset="0"/>
                <a:ea typeface="ＭＳ Ｐゴシック" pitchFamily="34" charset="-128"/>
              </a:rPr>
              <a:t> quickly – One minute you’re cruising along and the next you may find yourself on the ground in a survival situation.  Coping successfully in times like these requires knowledge, discipline,  and planning.</a:t>
            </a:r>
            <a:endParaRPr lang="en-US" dirty="0">
              <a:latin typeface="Times New Roman" pitchFamily="18" charset="0"/>
              <a:ea typeface="ＭＳ Ｐゴシック" pitchFamily="34" charset="-128"/>
            </a:endParaRPr>
          </a:p>
          <a:p>
            <a:endParaRPr lang="en-US" b="0"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endParaRPr lang="en-US"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532597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40</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41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b="1" i="0" dirty="0">
                <a:latin typeface="Times New Roman" pitchFamily="18" charset="0"/>
                <a:ea typeface="ＭＳ Ｐゴシック" pitchFamily="34" charset="-128"/>
              </a:rPr>
              <a:t>(The End</a:t>
            </a:r>
            <a:r>
              <a:rPr lang="en-US" b="1" dirty="0">
                <a:latin typeface="Times New Roman" pitchFamily="18" charset="0"/>
                <a:ea typeface="ＭＳ Ｐゴシック" pitchFamily="34" charset="-128"/>
              </a:rPr>
              <a:t>) </a:t>
            </a:r>
            <a:endParaRPr lang="en-US" i="1" dirty="0">
              <a:latin typeface="Times New Roman" pitchFamily="18" charset="0"/>
              <a:ea typeface="ＭＳ Ｐゴシック" pitchFamily="34" charset="-128"/>
            </a:endParaRPr>
          </a:p>
          <a:p>
            <a:endParaRPr lang="en-US" dirty="0"/>
          </a:p>
        </p:txBody>
      </p:sp>
    </p:spTree>
    <p:extLst>
      <p:ext uri="{BB962C8B-B14F-4D97-AF65-F5344CB8AC3E}">
        <p14:creationId xmlns:p14="http://schemas.microsoft.com/office/powerpoint/2010/main" val="28771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for survival begins with a search of equipment requirements for the areas you plan to operate within. If you’re planning a flight over water,</a:t>
            </a:r>
            <a:r>
              <a:rPr lang="en-US" baseline="0" dirty="0"/>
              <a:t> through Canada, or to Alaska be sure to research requirements for flotation, signaling, and survival equipment.  </a:t>
            </a:r>
            <a:r>
              <a:rPr lang="en-US" b="1" baseline="0" dirty="0"/>
              <a:t>(Click)</a:t>
            </a:r>
            <a:r>
              <a:rPr lang="en-US" baseline="0" dirty="0"/>
              <a:t> </a:t>
            </a:r>
          </a:p>
          <a:p>
            <a:endParaRPr lang="en-US" baseline="0" dirty="0"/>
          </a:p>
          <a:p>
            <a:r>
              <a:rPr lang="en-US" baseline="0" dirty="0"/>
              <a:t>And be sure to do a weight and balance calculation to include the extra gear.</a:t>
            </a:r>
          </a:p>
          <a:p>
            <a:endParaRPr lang="en-US" baseline="0" dirty="0"/>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3324464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make frequent trips over water or to the back country, it might make sense to own and maintain expensive survival equipment to supplement what you carry on every flight.  If it’s just an occasional trip to the islands though, renting equipment is probably your best bet.  Just be sure to allow enough lead time to reserve your equipment and plan whether to pick it up en route or have it shipped to you.</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3425956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Speaking of planning, filing</a:t>
            </a:r>
            <a:r>
              <a:rPr lang="en-US" baseline="0" dirty="0">
                <a:latin typeface="Times New Roman" pitchFamily="18" charset="0"/>
                <a:ea typeface="ＭＳ Ｐゴシック" pitchFamily="34" charset="-128"/>
              </a:rPr>
              <a:t> a flight plan is an obvious safety benefit for any flight – particularly if you’re operating over water or in sparsely populated areas.  </a:t>
            </a:r>
            <a:r>
              <a:rPr lang="en-US"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For extended trips to the boonies, it’s also</a:t>
            </a:r>
            <a:r>
              <a:rPr lang="en-US" baseline="0" dirty="0">
                <a:latin typeface="Times New Roman" pitchFamily="18" charset="0"/>
                <a:ea typeface="ＭＳ Ｐゴシック" pitchFamily="34" charset="-128"/>
              </a:rPr>
              <a:t> a good idea to l</a:t>
            </a:r>
            <a:r>
              <a:rPr lang="en-US" dirty="0">
                <a:latin typeface="Times New Roman" pitchFamily="18" charset="0"/>
                <a:ea typeface="ＭＳ Ｐゴシック" pitchFamily="34" charset="-128"/>
              </a:rPr>
              <a:t>eave</a:t>
            </a:r>
            <a:r>
              <a:rPr lang="en-US" baseline="0" dirty="0">
                <a:latin typeface="Times New Roman" pitchFamily="18" charset="0"/>
                <a:ea typeface="ＭＳ Ｐゴシック" pitchFamily="34" charset="-128"/>
              </a:rPr>
              <a:t> a detailed itinerary that includes a communication schedule, with a trusted agent before you depart.  If you haven’t called in on schedule, your agent can notify authorities to begin a search.  </a:t>
            </a:r>
            <a:r>
              <a:rPr lang="en-US" dirty="0">
                <a:latin typeface="Times New Roman" pitchFamily="18" charset="0"/>
                <a:ea typeface="ＭＳ Ｐゴシック" pitchFamily="34" charset="-128"/>
              </a:rPr>
              <a:t>You should also consider carrying some recent technology on your trips to the bush.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3139917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FCC9429-22DB-452E-A4EC-ADC9CD6A6315}" type="slidenum">
              <a:rPr lang="en-US" sz="1200" smtClean="0">
                <a:latin typeface="Times New Roman" pitchFamily="18" charset="0"/>
              </a:rPr>
              <a:pPr eaLnBrk="1" hangingPunct="1"/>
              <a:t>8</a:t>
            </a:fld>
            <a:endParaRPr lang="en-US" sz="1200">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406 Mhz.</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Personal Locator Beacons are great to have – especially on flights to or over remote areas..</a:t>
            </a:r>
            <a:r>
              <a:rPr lang="en-US" baseline="0" dirty="0">
                <a:latin typeface="Times New Roman" pitchFamily="18" charset="0"/>
                <a:ea typeface="ＭＳ Ｐゴシック" pitchFamily="34" charset="-128"/>
              </a:rPr>
              <a:t>  These relatively low-cost devices are a great adjunct to the aircraft ELT.</a:t>
            </a:r>
          </a:p>
          <a:p>
            <a:pPr eaLnBrk="1" hangingPunct="1"/>
            <a:r>
              <a:rPr lang="en-US" b="0" baseline="0" dirty="0">
                <a:latin typeface="Times New Roman" pitchFamily="18" charset="0"/>
                <a:ea typeface="ＭＳ Ｐゴシック" pitchFamily="34" charset="-128"/>
              </a:rPr>
              <a:t>They’re handy enough to always have with you and they’re not just for aviation.  You can use them for hiking, camping, hunting, &amp; fishing – or for peace of mind on any road less</a:t>
            </a:r>
            <a:br>
              <a:rPr lang="en-US" b="0" baseline="0" dirty="0">
                <a:latin typeface="Times New Roman" pitchFamily="18" charset="0"/>
                <a:ea typeface="ＭＳ Ｐゴシック" pitchFamily="34" charset="-128"/>
              </a:rPr>
            </a:br>
            <a:r>
              <a:rPr lang="en-US" b="0" baseline="0" dirty="0">
                <a:latin typeface="Times New Roman" pitchFamily="18" charset="0"/>
                <a:ea typeface="ＭＳ Ｐゴシック" pitchFamily="34" charset="-128"/>
              </a:rPr>
              <a:t>travelled.  Many of them can also process messages from you to the folks back home.  You can let them know if you need help or if everything’s all right.  </a:t>
            </a:r>
            <a:r>
              <a:rPr lang="en-US" b="1" baseline="0" dirty="0">
                <a:latin typeface="Times New Roman" pitchFamily="18" charset="0"/>
                <a:ea typeface="ＭＳ Ｐゴシック" pitchFamily="34" charset="-128"/>
              </a:rPr>
              <a:t>(Click)</a:t>
            </a:r>
            <a:endParaRPr lang="en-US" b="0"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Satellite phones are now available for purchase or</a:t>
            </a:r>
            <a:r>
              <a:rPr lang="en-US" baseline="0" dirty="0">
                <a:latin typeface="Times New Roman" pitchFamily="18" charset="0"/>
                <a:ea typeface="ＭＳ Ｐゴシック" pitchFamily="34" charset="-128"/>
              </a:rPr>
              <a:t> rent.  Not a bad idea if you’re planning over water or remote area flying.</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We’ll talk more about survival equipment later but first let’s discuss some survival tips that are applicable to any aircraft.</a:t>
            </a: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207323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CE2DD83-22BC-4B75-AD97-C18F93AABFCF}" type="slidenum">
              <a:rPr lang="en-US" sz="1200" smtClean="0">
                <a:latin typeface="Times New Roman" pitchFamily="18" charset="0"/>
              </a:rPr>
              <a:pPr eaLnBrk="1" hangingPunct="1"/>
              <a:t>9</a:t>
            </a:fld>
            <a:endParaRPr lang="en-US" sz="1200">
              <a:latin typeface="Times New Roman" pitchFamily="18" charset="0"/>
            </a:endParaRPr>
          </a:p>
        </p:txBody>
      </p:sp>
      <p:sp>
        <p:nvSpPr>
          <p:cNvPr id="134147" name="Rectangle 2"/>
          <p:cNvSpPr>
            <a:spLocks noGrp="1" noRot="1" noChangeAspect="1" noChangeArrowheads="1" noTextEdit="1"/>
          </p:cNvSpPr>
          <p:nvPr>
            <p:ph type="sldImg"/>
          </p:nvPr>
        </p:nvSpPr>
        <p:spPr>
          <a:xfrm>
            <a:off x="331788" y="696913"/>
            <a:ext cx="6197600" cy="3486150"/>
          </a:xfrm>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Knowledge of your aircraft – even when it’s unable</a:t>
            </a:r>
            <a:r>
              <a:rPr lang="en-US" baseline="0" dirty="0">
                <a:latin typeface="Times New Roman" pitchFamily="18" charset="0"/>
                <a:ea typeface="ＭＳ Ｐゴシック" pitchFamily="34" charset="-128"/>
              </a:rPr>
              <a:t> to fly after a forced landing can be critical.  Let’s begin with seatbelts and restraint systems.</a:t>
            </a:r>
            <a:endParaRPr lang="en-US" dirty="0">
              <a:latin typeface="Times New Roman" pitchFamily="18" charset="0"/>
              <a:ea typeface="ＭＳ Ｐゴシック" pitchFamily="34" charset="-128"/>
            </a:endParaRPr>
          </a:p>
          <a:p>
            <a:pPr eaLnBrk="1" hangingPunct="1"/>
            <a:endParaRPr lang="en-US" b="1"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4" descr="C:\Users\awp204js\Downloads\1iU5xS.AuSt.7.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2444" t="148" r="40889" b="3958"/>
          <a:stretch/>
        </p:blipFill>
        <p:spPr bwMode="auto">
          <a:xfrm>
            <a:off x="7728435" y="-1"/>
            <a:ext cx="4666764" cy="686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1026"/>
          <p:cNvSpPr>
            <a:spLocks noGrp="1" noChangeArrowheads="1"/>
          </p:cNvSpPr>
          <p:nvPr>
            <p:ph type="ctrTitle" hasCustomPrompt="1"/>
          </p:nvPr>
        </p:nvSpPr>
        <p:spPr>
          <a:xfrm>
            <a:off x="303302" y="354380"/>
            <a:ext cx="5512492" cy="1395412"/>
          </a:xfrm>
        </p:spPr>
        <p:txBody>
          <a:bodyPr anchor="t"/>
          <a:lstStyle>
            <a:lvl1pPr>
              <a:defRPr sz="32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296786" y="1934053"/>
            <a:ext cx="5841745" cy="1067092"/>
          </a:xfrm>
        </p:spPr>
        <p:txBody>
          <a:bodyPr/>
          <a:lstStyle>
            <a:lvl1pPr marL="0" indent="0">
              <a:buFontTx/>
              <a:buNone/>
              <a:defRPr sz="2400">
                <a:solidFill>
                  <a:schemeClr val="bg2"/>
                </a:solidFill>
              </a:defRPr>
            </a:lvl1pPr>
          </a:lstStyle>
          <a:p>
            <a:pPr lvl="0"/>
            <a:r>
              <a:rPr lang="en-US" noProof="0" dirty="0"/>
              <a:t>Topic of the Month - October</a:t>
            </a:r>
          </a:p>
          <a:p>
            <a:pPr lvl="0"/>
            <a:r>
              <a:rPr lang="en-US" noProof="0" dirty="0"/>
              <a:t>Survival</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8300750" y="108745"/>
            <a:ext cx="3037417" cy="909638"/>
            <a:chOff x="3780" y="179"/>
            <a:chExt cx="1435" cy="573"/>
          </a:xfrm>
        </p:grpSpPr>
        <p:pic>
          <p:nvPicPr>
            <p:cNvPr id="63543"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780" y="179"/>
              <a:ext cx="481"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grpSp>
      <p:pic>
        <p:nvPicPr>
          <p:cNvPr id="2050" name="Picture 2" descr="C:\Users\afs805pc\Documents\Templates\FAAST-line.pn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3614" r="9397"/>
          <a:stretch/>
        </p:blipFill>
        <p:spPr bwMode="auto">
          <a:xfrm>
            <a:off x="-42751" y="6512171"/>
            <a:ext cx="7771187"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1D2F68"/>
                </a:solidFill>
              </a:rPr>
              <a:t>Federal Aviation</a:t>
            </a:r>
          </a:p>
          <a:p>
            <a:pPr>
              <a:lnSpc>
                <a:spcPct val="85000"/>
              </a:lnSpc>
              <a:spcBef>
                <a:spcPct val="0"/>
              </a:spcBef>
              <a:buFontTx/>
              <a:buNone/>
            </a:pPr>
            <a:r>
              <a:rPr lang="en-US" sz="1800" b="1" dirty="0">
                <a:solidFill>
                  <a:srgbClr val="1D2F68"/>
                </a:solidFill>
              </a:rPr>
              <a:t>Administration</a:t>
            </a:r>
          </a:p>
        </p:txBody>
      </p:sp>
      <p:sp>
        <p:nvSpPr>
          <p:cNvPr id="12" name="Rectangle 1026"/>
          <p:cNvSpPr txBox="1">
            <a:spLocks noChangeArrowheads="1"/>
          </p:cNvSpPr>
          <p:nvPr userDrawn="1"/>
        </p:nvSpPr>
        <p:spPr bwMode="auto">
          <a:xfrm>
            <a:off x="361181" y="4829398"/>
            <a:ext cx="660802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2400" dirty="0"/>
              <a:t>Produced</a:t>
            </a:r>
            <a:r>
              <a:rPr lang="en-US" sz="2400" baseline="0" dirty="0"/>
              <a:t> by:</a:t>
            </a:r>
          </a:p>
          <a:p>
            <a:pPr>
              <a:buNone/>
            </a:pPr>
            <a:r>
              <a:rPr lang="en-US" sz="2400" i="0" baseline="0" dirty="0"/>
              <a:t>The National FAA Safety Team (FAASTeam)	</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ags" Target="../tags/tag9.xml"/><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596" y="3859"/>
              <a:ext cx="361"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ustDataLst>
      <p:tags r:id="rId2"/>
    </p:custDataLst>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2.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9.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71.jpe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35.xml"/><Relationship Id="rId7"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72.jpeg"/><Relationship Id="rId5" Type="http://schemas.openxmlformats.org/officeDocument/2006/relationships/hyperlink" Target="https://tinyurl.com/azmvfcvf" TargetMode="External"/><Relationship Id="rId10" Type="http://schemas.openxmlformats.org/officeDocument/2006/relationships/image" Target="../media/image10.jpeg"/><Relationship Id="rId4" Type="http://schemas.openxmlformats.org/officeDocument/2006/relationships/hyperlink" Target="https://tinyurl.com/24v9v6v4" TargetMode="External"/><Relationship Id="rId9" Type="http://schemas.openxmlformats.org/officeDocument/2006/relationships/image" Target="../media/image75.jpeg"/></Relationships>
</file>

<file path=ppt/slides/_rels/slide3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36.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76.jpeg"/><Relationship Id="rId5" Type="http://schemas.openxmlformats.org/officeDocument/2006/relationships/hyperlink" Target="https://tinyurl.com/2d8m9dtd" TargetMode="External"/><Relationship Id="rId10" Type="http://schemas.openxmlformats.org/officeDocument/2006/relationships/image" Target="../media/image79.jpeg"/><Relationship Id="rId4" Type="http://schemas.openxmlformats.org/officeDocument/2006/relationships/hyperlink" Target="https://tinyurl.com/mtznzycp" TargetMode="External"/><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81.png"/><Relationship Id="rId5" Type="http://schemas.openxmlformats.org/officeDocument/2006/relationships/hyperlink" Target="https://www.faa.gov/about/initiatives/sms" TargetMode="Externa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69517" y="332117"/>
            <a:ext cx="4458824"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406520" y="1816069"/>
            <a:ext cx="5689480" cy="1067092"/>
          </a:xfrm>
        </p:spPr>
        <p:txBody>
          <a:bodyPr/>
          <a:lstStyle/>
          <a:p>
            <a:r>
              <a:rPr lang="en-US" sz="2800" dirty="0"/>
              <a:t>Topic of the Month – February</a:t>
            </a:r>
          </a:p>
          <a:p>
            <a:r>
              <a:rPr lang="en-US" sz="2800" dirty="0"/>
              <a:t>GA Survival</a:t>
            </a:r>
            <a:endParaRPr lang="en-US" sz="2800" dirty="0">
              <a:solidFill>
                <a:schemeClr val="tx1"/>
              </a:solidFill>
            </a:endParaRPr>
          </a:p>
        </p:txBody>
      </p:sp>
      <p:sp>
        <p:nvSpPr>
          <p:cNvPr id="32785" name="Text Box 17"/>
          <p:cNvSpPr txBox="1">
            <a:spLocks noChangeArrowheads="1"/>
          </p:cNvSpPr>
          <p:nvPr/>
        </p:nvSpPr>
        <p:spPr bwMode="auto">
          <a:xfrm>
            <a:off x="1933307" y="338798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933307" y="3739485"/>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933307" y="4113774"/>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64357" y="252412"/>
            <a:ext cx="8472487" cy="609600"/>
          </a:xfrm>
        </p:spPr>
        <p:txBody>
          <a:bodyPr/>
          <a:lstStyle/>
          <a:p>
            <a:pPr eaLnBrk="1" hangingPunct="1"/>
            <a:r>
              <a:rPr lang="en-US" dirty="0">
                <a:ea typeface="ＭＳ Ｐゴシック" pitchFamily="34" charset="-128"/>
              </a:rPr>
              <a:t>Question:</a:t>
            </a:r>
          </a:p>
        </p:txBody>
      </p:sp>
      <p:sp>
        <p:nvSpPr>
          <p:cNvPr id="267267" name="Rectangle 3"/>
          <p:cNvSpPr>
            <a:spLocks noGrp="1" noChangeArrowheads="1"/>
          </p:cNvSpPr>
          <p:nvPr>
            <p:ph idx="1"/>
          </p:nvPr>
        </p:nvSpPr>
        <p:spPr>
          <a:xfrm>
            <a:off x="2028825" y="1203413"/>
            <a:ext cx="8077200" cy="1219200"/>
          </a:xfrm>
        </p:spPr>
        <p:txBody>
          <a:bodyPr/>
          <a:lstStyle/>
          <a:p>
            <a:pPr eaLnBrk="1" hangingPunct="1">
              <a:buFontTx/>
              <a:buNone/>
              <a:defRPr/>
            </a:pPr>
            <a:r>
              <a:rPr lang="en-US" dirty="0">
                <a:effectLst>
                  <a:outerShdw blurRad="38100" dist="38100" dir="2700000" algn="tl">
                    <a:srgbClr val="000000"/>
                  </a:outerShdw>
                </a:effectLst>
                <a:latin typeface="Tahoma" pitchFamily="34" charset="0"/>
              </a:rPr>
              <a:t>   </a:t>
            </a:r>
            <a:r>
              <a:rPr lang="en-US" dirty="0"/>
              <a:t>Which way do airline seat belts unbuckle?</a:t>
            </a:r>
          </a:p>
          <a:p>
            <a:pPr algn="ctr" eaLnBrk="1" hangingPunct="1">
              <a:buFontTx/>
              <a:buNone/>
              <a:defRPr/>
            </a:pPr>
            <a:r>
              <a:rPr lang="en-US" dirty="0"/>
              <a:t>Left to Right   or   Right to Left </a:t>
            </a:r>
          </a:p>
        </p:txBody>
      </p:sp>
      <p:sp>
        <p:nvSpPr>
          <p:cNvPr id="55300"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55301" name="Rectangle 5"/>
          <p:cNvSpPr>
            <a:spLocks noChangeArrowheads="1"/>
          </p:cNvSpPr>
          <p:nvPr/>
        </p:nvSpPr>
        <p:spPr bwMode="auto">
          <a:xfrm>
            <a:off x="2181225" y="426878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a:solidFill>
                  <a:schemeClr val="bg1"/>
                </a:solidFill>
              </a:rPr>
              <a:t>no standard – could be either way.</a:t>
            </a:r>
          </a:p>
        </p:txBody>
      </p:sp>
      <p:sp>
        <p:nvSpPr>
          <p:cNvPr id="55302"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7" name="Rectangle 2"/>
          <p:cNvSpPr txBox="1">
            <a:spLocks noChangeArrowheads="1"/>
          </p:cNvSpPr>
          <p:nvPr/>
        </p:nvSpPr>
        <p:spPr bwMode="auto">
          <a:xfrm>
            <a:off x="779381" y="3575095"/>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latin typeface="+mj-lt"/>
              </a:rPr>
              <a:t>Answer:</a:t>
            </a:r>
          </a:p>
        </p:txBody>
      </p:sp>
      <p:sp>
        <p:nvSpPr>
          <p:cNvPr id="8" name="Rectangle 5"/>
          <p:cNvSpPr>
            <a:spLocks noChangeArrowheads="1"/>
          </p:cNvSpPr>
          <p:nvPr/>
        </p:nvSpPr>
        <p:spPr bwMode="auto">
          <a:xfrm>
            <a:off x="2209800" y="449125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There is no standard.  It could be either way</a:t>
            </a:r>
            <a:r>
              <a:rPr lang="en-US" sz="2800" b="1" dirty="0">
                <a:solidFill>
                  <a:srgbClr val="002060"/>
                </a:solidFill>
              </a:rPr>
              <a:t>.</a:t>
            </a:r>
          </a:p>
          <a:p>
            <a:pPr marL="342900" indent="-342900">
              <a:spcBef>
                <a:spcPct val="20000"/>
              </a:spcBef>
              <a:buNone/>
            </a:pPr>
            <a:r>
              <a:rPr lang="en-US" sz="2800" b="1" dirty="0">
                <a:solidFill>
                  <a:schemeClr val="bg1"/>
                </a:solidFill>
              </a:rPr>
              <a:t>stress event.</a:t>
            </a:r>
          </a:p>
        </p:txBody>
      </p:sp>
      <p:sp>
        <p:nvSpPr>
          <p:cNvPr id="2" name="Right Arrow 1"/>
          <p:cNvSpPr/>
          <p:nvPr/>
        </p:nvSpPr>
        <p:spPr bwMode="auto">
          <a:xfrm rot="10800000">
            <a:off x="6957674" y="2719911"/>
            <a:ext cx="1088570" cy="917079"/>
          </a:xfrm>
          <a:prstGeom prst="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sp>
        <p:nvSpPr>
          <p:cNvPr id="11" name="Right Arrow 10"/>
          <p:cNvSpPr/>
          <p:nvPr/>
        </p:nvSpPr>
        <p:spPr bwMode="auto">
          <a:xfrm>
            <a:off x="4145758" y="2719912"/>
            <a:ext cx="1088570" cy="917079"/>
          </a:xfrm>
          <a:prstGeom prst="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spTree>
    <p:custDataLst>
      <p:tags r:id="rId1"/>
    </p:custDataLst>
    <p:extLst>
      <p:ext uri="{BB962C8B-B14F-4D97-AF65-F5344CB8AC3E}">
        <p14:creationId xmlns:p14="http://schemas.microsoft.com/office/powerpoint/2010/main" val="28741349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26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8303" y="442912"/>
            <a:ext cx="8472487" cy="609600"/>
          </a:xfrm>
        </p:spPr>
        <p:txBody>
          <a:bodyPr/>
          <a:lstStyle/>
          <a:p>
            <a:pPr eaLnBrk="1" hangingPunct="1"/>
            <a:r>
              <a:rPr lang="en-US" dirty="0">
                <a:ea typeface="ＭＳ Ｐゴシック" pitchFamily="34" charset="-128"/>
              </a:rPr>
              <a:t>Question:</a:t>
            </a:r>
          </a:p>
        </p:txBody>
      </p:sp>
      <p:sp>
        <p:nvSpPr>
          <p:cNvPr id="335875" name="Rectangle 3"/>
          <p:cNvSpPr>
            <a:spLocks noGrp="1" noChangeArrowheads="1"/>
          </p:cNvSpPr>
          <p:nvPr>
            <p:ph idx="1"/>
          </p:nvPr>
        </p:nvSpPr>
        <p:spPr>
          <a:xfrm>
            <a:off x="2057400" y="1499877"/>
            <a:ext cx="8077200" cy="1068388"/>
          </a:xfrm>
        </p:spPr>
        <p:txBody>
          <a:bodyPr/>
          <a:lstStyle/>
          <a:p>
            <a:pPr eaLnBrk="1" hangingPunct="1">
              <a:buFontTx/>
              <a:buNone/>
              <a:defRPr/>
            </a:pPr>
            <a:r>
              <a:rPr lang="en-US" dirty="0">
                <a:effectLst>
                  <a:outerShdw blurRad="38100" dist="38100" dir="2700000" algn="tl">
                    <a:srgbClr val="000000"/>
                  </a:outerShdw>
                </a:effectLst>
                <a:latin typeface="Tahoma" pitchFamily="34" charset="0"/>
              </a:rPr>
              <a:t>   </a:t>
            </a:r>
            <a:r>
              <a:rPr lang="en-US" dirty="0"/>
              <a:t>Why is how my seatbelt works important?</a:t>
            </a:r>
          </a:p>
        </p:txBody>
      </p:sp>
      <p:sp>
        <p:nvSpPr>
          <p:cNvPr id="335876"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335877" name="Rectangle 5"/>
          <p:cNvSpPr>
            <a:spLocks noChangeArrowheads="1"/>
          </p:cNvSpPr>
          <p:nvPr/>
        </p:nvSpPr>
        <p:spPr bwMode="auto">
          <a:xfrm>
            <a:off x="2452687" y="386238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You may have to exit the aircraft quickly</a:t>
            </a:r>
          </a:p>
          <a:p>
            <a:pPr marL="342900" indent="-342900">
              <a:spcBef>
                <a:spcPct val="20000"/>
              </a:spcBef>
              <a:buNone/>
            </a:pPr>
            <a:r>
              <a:rPr lang="en-US" sz="2800" b="1" dirty="0"/>
              <a:t>during a high-stress event.</a:t>
            </a:r>
          </a:p>
          <a:p>
            <a:pPr marL="342900" indent="-342900">
              <a:spcBef>
                <a:spcPct val="20000"/>
              </a:spcBef>
              <a:buNone/>
            </a:pPr>
            <a:r>
              <a:rPr lang="en-US" sz="2800" b="1" dirty="0">
                <a:solidFill>
                  <a:schemeClr val="bg1"/>
                </a:solidFill>
              </a:rPr>
              <a:t>stress event.</a:t>
            </a:r>
          </a:p>
        </p:txBody>
      </p:sp>
      <p:sp>
        <p:nvSpPr>
          <p:cNvPr id="56326"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56327" name="Rectangle 2"/>
          <p:cNvSpPr txBox="1">
            <a:spLocks noChangeArrowheads="1"/>
          </p:cNvSpPr>
          <p:nvPr/>
        </p:nvSpPr>
        <p:spPr bwMode="auto">
          <a:xfrm>
            <a:off x="608303" y="3015630"/>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latin typeface="+mj-lt"/>
              </a:rPr>
              <a:t>Answer</a:t>
            </a:r>
            <a:r>
              <a:rPr lang="en-US" sz="4000" b="1" dirty="0">
                <a:solidFill>
                  <a:srgbClr val="1D2F68"/>
                </a:solidFill>
              </a:rPr>
              <a:t>:</a:t>
            </a:r>
          </a:p>
        </p:txBody>
      </p:sp>
    </p:spTree>
    <p:custDataLst>
      <p:tags r:id="rId1"/>
    </p:custDataLst>
    <p:extLst>
      <p:ext uri="{BB962C8B-B14F-4D97-AF65-F5344CB8AC3E}">
        <p14:creationId xmlns:p14="http://schemas.microsoft.com/office/powerpoint/2010/main" val="2161986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5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p:bldP spid="563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a:ea typeface="ＭＳ Ｐゴシック" pitchFamily="34" charset="-128"/>
              </a:rPr>
              <a:t>Tracking Exercise:</a:t>
            </a:r>
          </a:p>
        </p:txBody>
      </p:sp>
      <p:pic>
        <p:nvPicPr>
          <p:cNvPr id="9"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3641437" y="1410942"/>
            <a:ext cx="2154235" cy="1615676"/>
          </a:xfrm>
          <a:prstGeom prst="rect">
            <a:avLst/>
          </a:prstGeom>
          <a:ln>
            <a:noFill/>
          </a:ln>
          <a:effectLst>
            <a:outerShdw blurRad="292100" dist="139700" dir="2700000" algn="tl" rotWithShape="0">
              <a:srgbClr val="333333">
                <a:alpha val="65000"/>
              </a:srgbClr>
            </a:outerShdw>
          </a:effectLst>
        </p:spPr>
      </p:pic>
      <p:grpSp>
        <p:nvGrpSpPr>
          <p:cNvPr id="5" name="Group 4"/>
          <p:cNvGrpSpPr>
            <a:grpSpLocks/>
          </p:cNvGrpSpPr>
          <p:nvPr/>
        </p:nvGrpSpPr>
        <p:grpSpPr bwMode="auto">
          <a:xfrm>
            <a:off x="8167688" y="3246439"/>
            <a:ext cx="2101850" cy="3152775"/>
            <a:chOff x="5953125" y="3594100"/>
            <a:chExt cx="2101850" cy="3152775"/>
          </a:xfrm>
        </p:grpSpPr>
        <p:pic>
          <p:nvPicPr>
            <p:cNvPr id="57350" name="Picture 13" descr="C:\Users\awp204js\AppData\Local\Microsoft\Windows\Temporary Internet Files\Content.IE5\1WPW159W\MC900442048[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25" y="3594100"/>
              <a:ext cx="21018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C:\Users\awp204js\Documents\FAASTeam\Projects\2013 Projects\National Projects\SSD\Research Material\284px-Gold_seal_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871" y="4003394"/>
              <a:ext cx="1380358" cy="13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20"/>
            <p:cNvSpPr txBox="1">
              <a:spLocks noChangeArrowheads="1"/>
            </p:cNvSpPr>
            <p:nvPr/>
          </p:nvSpPr>
          <p:spPr bwMode="auto">
            <a:xfrm>
              <a:off x="6481336" y="4185740"/>
              <a:ext cx="10454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FontTx/>
                <a:buNone/>
              </a:pPr>
              <a:r>
                <a:rPr lang="en-US" b="1" dirty="0">
                  <a:solidFill>
                    <a:srgbClr val="0070C0"/>
                  </a:solidFill>
                  <a:cs typeface="Arial" charset="0"/>
                </a:rPr>
                <a:t> Gold     Seal</a:t>
              </a:r>
            </a:p>
          </p:txBody>
        </p:sp>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704180" y="1406772"/>
            <a:ext cx="2159001" cy="161925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609484" y="3916083"/>
            <a:ext cx="2190750" cy="1643063"/>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688306" y="3916082"/>
            <a:ext cx="2190751" cy="164306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70676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3600">
                <a:ea typeface="ＭＳ Ｐゴシック" pitchFamily="34" charset="-128"/>
              </a:rPr>
              <a:t>Why am I holding on to my seat?</a:t>
            </a:r>
          </a:p>
        </p:txBody>
      </p:sp>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38" y="1122363"/>
            <a:ext cx="5402262" cy="4322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296236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173288" y="1698625"/>
            <a:ext cx="7620000" cy="1143000"/>
          </a:xfrm>
        </p:spPr>
        <p:txBody>
          <a:bodyPr/>
          <a:lstStyle/>
          <a:p>
            <a:pPr eaLnBrk="1" hangingPunct="1">
              <a:buFont typeface="Wingdings" pitchFamily="2" charset="2"/>
              <a:buNone/>
            </a:pPr>
            <a:br>
              <a:rPr lang="en-US">
                <a:ea typeface="ＭＳ Ｐゴシック" pitchFamily="34" charset="-128"/>
              </a:rPr>
            </a:br>
            <a:endParaRPr lang="en-US">
              <a:ea typeface="ＭＳ Ｐゴシック" pitchFamily="34" charset="-128"/>
            </a:endParaRPr>
          </a:p>
        </p:txBody>
      </p:sp>
      <p:sp>
        <p:nvSpPr>
          <p:cNvPr id="44035" name="Rectangle 3"/>
          <p:cNvSpPr>
            <a:spLocks noChangeArrowheads="1"/>
          </p:cNvSpPr>
          <p:nvPr/>
        </p:nvSpPr>
        <p:spPr bwMode="auto">
          <a:xfrm>
            <a:off x="4749101" y="824706"/>
            <a:ext cx="3211327"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FontTx/>
              <a:buNone/>
              <a:defRPr/>
            </a:pPr>
            <a:r>
              <a:rPr lang="en-US" sz="4800" dirty="0">
                <a:solidFill>
                  <a:srgbClr val="00B050"/>
                </a:solidFill>
                <a:latin typeface="Impact" pitchFamily="34" charset="0"/>
              </a:rPr>
              <a:t>Save 60 % !</a:t>
            </a:r>
            <a:br>
              <a:rPr lang="en-US" sz="4800" dirty="0">
                <a:solidFill>
                  <a:srgbClr val="FFFF00"/>
                </a:solidFill>
                <a:latin typeface="Impact" pitchFamily="34" charset="0"/>
              </a:rPr>
            </a:br>
            <a:endParaRPr lang="en-US" sz="4800" dirty="0">
              <a:solidFill>
                <a:srgbClr val="FFFF00"/>
              </a:solidFill>
              <a:latin typeface="Impact" pitchFamily="34" charset="0"/>
            </a:endParaRPr>
          </a:p>
        </p:txBody>
      </p:sp>
      <p:pic>
        <p:nvPicPr>
          <p:cNvPr id="273415" name="Picture 7" descr="heli-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02" y="3072886"/>
            <a:ext cx="2957324" cy="2422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6" name="Picture 8" descr="Harness5Pt55FXinchCAM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98" y="539240"/>
            <a:ext cx="3301142" cy="3371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7" name="Picture 9" descr="Cirrus airb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088" y="592617"/>
            <a:ext cx="2299901" cy="3450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638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34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3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dirty="0">
                <a:ea typeface="ＭＳ Ｐゴシック" pitchFamily="34" charset="-128"/>
              </a:rPr>
              <a:t>Buckle Placement:</a:t>
            </a:r>
          </a:p>
        </p:txBody>
      </p:sp>
      <p:grpSp>
        <p:nvGrpSpPr>
          <p:cNvPr id="4" name="Group 3"/>
          <p:cNvGrpSpPr/>
          <p:nvPr/>
        </p:nvGrpSpPr>
        <p:grpSpPr>
          <a:xfrm>
            <a:off x="6607109" y="2026508"/>
            <a:ext cx="3834350" cy="3364189"/>
            <a:chOff x="5083108" y="2307771"/>
            <a:chExt cx="3483949" cy="3082925"/>
          </a:xfrm>
        </p:grpSpPr>
        <p:pic>
          <p:nvPicPr>
            <p:cNvPr id="15" name="Picture 3" descr="del4"/>
            <p:cNvPicPr>
              <a:picLocks noChangeAspect="1" noChangeArrowheads="1"/>
            </p:cNvPicPr>
            <p:nvPr/>
          </p:nvPicPr>
          <p:blipFill>
            <a:blip r:embed="rId4">
              <a:extLst>
                <a:ext uri="{28A0092B-C50C-407E-A947-70E740481C1C}">
                  <a14:useLocalDpi xmlns:a14="http://schemas.microsoft.com/office/drawing/2010/main" val="0"/>
                </a:ext>
              </a:extLst>
            </a:blip>
            <a:srcRect l="16129"/>
            <a:stretch>
              <a:fillRect/>
            </a:stretch>
          </p:blipFill>
          <p:spPr bwMode="auto">
            <a:xfrm>
              <a:off x="5083108" y="2307771"/>
              <a:ext cx="3483949" cy="2993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Oval 4"/>
            <p:cNvSpPr>
              <a:spLocks noChangeArrowheads="1"/>
            </p:cNvSpPr>
            <p:nvPr/>
          </p:nvSpPr>
          <p:spPr bwMode="auto">
            <a:xfrm>
              <a:off x="5667603" y="4441371"/>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3" name="Group 2"/>
          <p:cNvGrpSpPr/>
          <p:nvPr/>
        </p:nvGrpSpPr>
        <p:grpSpPr>
          <a:xfrm>
            <a:off x="1608519" y="1279487"/>
            <a:ext cx="3834350" cy="2897097"/>
            <a:chOff x="301926" y="1279485"/>
            <a:chExt cx="3396366" cy="2558595"/>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3150"/>
            <a:stretch/>
          </p:blipFill>
          <p:spPr>
            <a:xfrm rot="5400000">
              <a:off x="720811" y="860600"/>
              <a:ext cx="2558595" cy="3396366"/>
            </a:xfrm>
            <a:prstGeom prst="rect">
              <a:avLst/>
            </a:prstGeom>
            <a:ln>
              <a:noFill/>
            </a:ln>
            <a:effectLst>
              <a:outerShdw blurRad="292100" dist="139700" dir="2700000" algn="tl" rotWithShape="0">
                <a:srgbClr val="333333">
                  <a:alpha val="65000"/>
                </a:srgbClr>
              </a:outerShdw>
            </a:effectLst>
          </p:spPr>
        </p:pic>
        <p:sp>
          <p:nvSpPr>
            <p:cNvPr id="18" name="Oval 4"/>
            <p:cNvSpPr>
              <a:spLocks noChangeArrowheads="1"/>
            </p:cNvSpPr>
            <p:nvPr/>
          </p:nvSpPr>
          <p:spPr bwMode="auto">
            <a:xfrm>
              <a:off x="1160917" y="2558783"/>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13969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692" y="933351"/>
            <a:ext cx="26860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Speaking of seat belts</a:t>
            </a:r>
          </a:p>
        </p:txBody>
      </p:sp>
      <p:pic>
        <p:nvPicPr>
          <p:cNvPr id="1026" name="Picture 2" descr="Image result for victorinox rescue to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2400" y="2741414"/>
            <a:ext cx="3805751" cy="3077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5417" y="1195973"/>
            <a:ext cx="334327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1377148" y="2021173"/>
            <a:ext cx="1690687"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13480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3600" dirty="0">
                <a:ea typeface="ＭＳ Ｐゴシック" pitchFamily="34" charset="-128"/>
              </a:rPr>
              <a:t>Are you feeling lucky?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440" y="1977081"/>
            <a:ext cx="4401753" cy="330131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721" y="1289958"/>
            <a:ext cx="4244251" cy="318318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8266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Dress for Success</a:t>
            </a:r>
          </a:p>
        </p:txBody>
      </p:sp>
      <p:sp>
        <p:nvSpPr>
          <p:cNvPr id="3" name="Content Placeholder 2"/>
          <p:cNvSpPr>
            <a:spLocks noGrp="1"/>
          </p:cNvSpPr>
          <p:nvPr>
            <p:ph idx="1"/>
          </p:nvPr>
        </p:nvSpPr>
        <p:spPr>
          <a:xfrm>
            <a:off x="249107" y="954088"/>
            <a:ext cx="10733617" cy="4391025"/>
          </a:xfrm>
        </p:spPr>
        <p:txBody>
          <a:bodyPr/>
          <a:lstStyle/>
          <a:p>
            <a:r>
              <a:rPr lang="en-US" dirty="0"/>
              <a:t>In an emergency, what you have in your pockets is survival equipment.  What you have in the baggage compartment is camping gear.</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29" b="12145"/>
          <a:stretch/>
        </p:blipFill>
        <p:spPr>
          <a:xfrm>
            <a:off x="6387884" y="2765164"/>
            <a:ext cx="3727817" cy="2450679"/>
          </a:xfrm>
          <a:prstGeom prst="rect">
            <a:avLst/>
          </a:prstGeom>
          <a:ln>
            <a:noFill/>
          </a:ln>
          <a:effectLst>
            <a:outerShdw blurRad="292100" dist="139700" dir="2700000" algn="tl" rotWithShape="0">
              <a:srgbClr val="333333">
                <a:alpha val="65000"/>
              </a:srgbClr>
            </a:outerShdw>
          </a:effectLst>
        </p:spPr>
      </p:pic>
      <p:pic>
        <p:nvPicPr>
          <p:cNvPr id="7" name="Picture 3" descr="IMG_0005"/>
          <p:cNvPicPr>
            <a:picLocks noChangeAspect="1" noChangeArrowheads="1"/>
          </p:cNvPicPr>
          <p:nvPr/>
        </p:nvPicPr>
        <p:blipFill>
          <a:blip r:embed="rId5" cstate="print">
            <a:extLst>
              <a:ext uri="{28A0092B-C50C-407E-A947-70E740481C1C}">
                <a14:useLocalDpi xmlns:a14="http://schemas.microsoft.com/office/drawing/2010/main" val="0"/>
              </a:ext>
            </a:extLst>
          </a:blip>
          <a:srcRect l="17969" t="11458" r="24219" b="16145"/>
          <a:stretch>
            <a:fillRect/>
          </a:stretch>
        </p:blipFill>
        <p:spPr bwMode="auto">
          <a:xfrm>
            <a:off x="249107" y="2400887"/>
            <a:ext cx="2555822" cy="2400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G_000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932" t="16850" r="15699" b="16628"/>
          <a:stretch/>
        </p:blipFill>
        <p:spPr bwMode="auto">
          <a:xfrm>
            <a:off x="3117689" y="2589980"/>
            <a:ext cx="2844700" cy="2566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E:\My Documents\My Pictures\Alaska\2009\06\Africa\Amboseli\Amboseli 17 18 June 10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046"/>
          <a:stretch/>
        </p:blipFill>
        <p:spPr bwMode="auto">
          <a:xfrm>
            <a:off x="9865123" y="2102231"/>
            <a:ext cx="1852392" cy="2094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2352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4509-0213-8757-3A07-90D14210D276}"/>
              </a:ext>
            </a:extLst>
          </p:cNvPr>
          <p:cNvSpPr>
            <a:spLocks noGrp="1"/>
          </p:cNvSpPr>
          <p:nvPr>
            <p:ph type="title"/>
          </p:nvPr>
        </p:nvSpPr>
        <p:spPr/>
        <p:txBody>
          <a:bodyPr/>
          <a:lstStyle/>
          <a:p>
            <a:r>
              <a:rPr lang="en-US" dirty="0"/>
              <a:t>In your pockets</a:t>
            </a:r>
          </a:p>
        </p:txBody>
      </p:sp>
      <p:sp>
        <p:nvSpPr>
          <p:cNvPr id="3" name="Content Placeholder 2">
            <a:extLst>
              <a:ext uri="{FF2B5EF4-FFF2-40B4-BE49-F238E27FC236}">
                <a16:creationId xmlns:a16="http://schemas.microsoft.com/office/drawing/2014/main" id="{290CA353-7C45-CDD7-3A71-0C39E59E40E2}"/>
              </a:ext>
            </a:extLst>
          </p:cNvPr>
          <p:cNvSpPr>
            <a:spLocks noGrp="1"/>
          </p:cNvSpPr>
          <p:nvPr>
            <p:ph idx="1"/>
          </p:nvPr>
        </p:nvSpPr>
        <p:spPr/>
        <p:txBody>
          <a:bodyPr/>
          <a:lstStyle/>
          <a:p>
            <a:endParaRPr lang="en-US" dirty="0"/>
          </a:p>
        </p:txBody>
      </p:sp>
      <p:pic>
        <p:nvPicPr>
          <p:cNvPr id="4" name="Picture 4" descr="IMG_0011">
            <a:extLst>
              <a:ext uri="{FF2B5EF4-FFF2-40B4-BE49-F238E27FC236}">
                <a16:creationId xmlns:a16="http://schemas.microsoft.com/office/drawing/2014/main" id="{8334FA95-600A-A1AE-584F-64EAF6903B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9688" t="24919" r="29485" b="27185"/>
          <a:stretch>
            <a:fillRect/>
          </a:stretch>
        </p:blipFill>
        <p:spPr bwMode="auto">
          <a:xfrm>
            <a:off x="4312102" y="2483145"/>
            <a:ext cx="3261279" cy="2869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G_0007">
            <a:extLst>
              <a:ext uri="{FF2B5EF4-FFF2-40B4-BE49-F238E27FC236}">
                <a16:creationId xmlns:a16="http://schemas.microsoft.com/office/drawing/2014/main" id="{08E36774-FA92-080B-36A7-415C7B96C2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09" t="17830" r="16181" b="16628"/>
          <a:stretch/>
        </p:blipFill>
        <p:spPr bwMode="auto">
          <a:xfrm>
            <a:off x="341012" y="1398571"/>
            <a:ext cx="3496957" cy="2963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G_0010">
            <a:extLst>
              <a:ext uri="{FF2B5EF4-FFF2-40B4-BE49-F238E27FC236}">
                <a16:creationId xmlns:a16="http://schemas.microsoft.com/office/drawing/2014/main" id="{C1477B39-EC70-3E55-D790-525A02767F5F}"/>
              </a:ext>
            </a:extLst>
          </p:cNvPr>
          <p:cNvPicPr>
            <a:picLocks noChangeAspect="1" noChangeArrowheads="1"/>
          </p:cNvPicPr>
          <p:nvPr/>
        </p:nvPicPr>
        <p:blipFill rotWithShape="1">
          <a:blip r:embed="rId6" cstate="print">
            <a:lum bright="6000"/>
            <a:extLst>
              <a:ext uri="{28A0092B-C50C-407E-A947-70E740481C1C}">
                <a14:useLocalDpi xmlns:a14="http://schemas.microsoft.com/office/drawing/2010/main" val="0"/>
              </a:ext>
            </a:extLst>
          </a:blip>
          <a:srcRect l="24463" t="13086" r="23261" b="25741"/>
          <a:stretch/>
        </p:blipFill>
        <p:spPr bwMode="auto">
          <a:xfrm>
            <a:off x="8333957" y="954089"/>
            <a:ext cx="3534194" cy="3101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72750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a:xfrm>
            <a:off x="671934" y="1233487"/>
            <a:ext cx="8050213" cy="4391025"/>
          </a:xfrm>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Silence Phones &amp; Devices</a:t>
            </a:r>
          </a:p>
          <a:p>
            <a:r>
              <a:rPr lang="en-US" dirty="0">
                <a:ea typeface="ＭＳ Ｐゴシック" pitchFamily="34" charset="-128"/>
              </a:rPr>
              <a:t>Breaks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3" name="Group 2">
            <a:extLst>
              <a:ext uri="{FF2B5EF4-FFF2-40B4-BE49-F238E27FC236}">
                <a16:creationId xmlns:a16="http://schemas.microsoft.com/office/drawing/2014/main" id="{10FEAF35-96B9-CD08-2B39-E002E33C9FE4}"/>
              </a:ext>
            </a:extLst>
          </p:cNvPr>
          <p:cNvGrpSpPr/>
          <p:nvPr/>
        </p:nvGrpSpPr>
        <p:grpSpPr>
          <a:xfrm>
            <a:off x="7102930" y="1508126"/>
            <a:ext cx="4765222" cy="4036218"/>
            <a:chOff x="6837353" y="2158410"/>
            <a:chExt cx="5177733" cy="4191780"/>
          </a:xfrm>
        </p:grpSpPr>
        <p:pic>
          <p:nvPicPr>
            <p:cNvPr id="5" name="DA40435A-344D-4FC2-9E65-482510AA9235" descr="2D5DBBC8-94E1-4F4B-B5EF-F45345C9D166@fios-router">
              <a:extLst>
                <a:ext uri="{FF2B5EF4-FFF2-40B4-BE49-F238E27FC236}">
                  <a16:creationId xmlns:a16="http://schemas.microsoft.com/office/drawing/2014/main" id="{6F56CE98-89A3-C6EE-38B4-529AE7287F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1E88C50-A2E2-3D3E-AAD4-79C5EF6CA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Dress for Success</a:t>
            </a:r>
            <a:endParaRPr lang="en-US" dirty="0"/>
          </a:p>
        </p:txBody>
      </p:sp>
      <p:pic>
        <p:nvPicPr>
          <p:cNvPr id="6" name="Picture 2" descr="C:\Users\AWP205JS\Documents\FAASTeam\Projects\2018 Projects\Topic of the Month\01 - Oct - Survival\DSC_3981_clipped_rev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4710" y="1579419"/>
            <a:ext cx="3956879" cy="3880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descr="Merrill 2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721" y="1177785"/>
            <a:ext cx="5156807" cy="3434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9302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issue</a:t>
            </a:r>
          </a:p>
        </p:txBody>
      </p:sp>
      <p:pic>
        <p:nvPicPr>
          <p:cNvPr id="1026" name="Picture 2" descr="C:\Users\AWP205JS\AppData\Local\Microsoft\Windows\Temporary Internet Files\Content.IE5\DA5243ET\Caps_deplo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3657" y="320564"/>
            <a:ext cx="2381692" cy="56328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198" t="11842" r="17407" b="15461"/>
          <a:stretch/>
        </p:blipFill>
        <p:spPr>
          <a:xfrm>
            <a:off x="1243787" y="1475824"/>
            <a:ext cx="4976038" cy="332237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741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3E01-B9A8-3931-9198-7F592A77AFB1}"/>
              </a:ext>
            </a:extLst>
          </p:cNvPr>
          <p:cNvSpPr>
            <a:spLocks noGrp="1"/>
          </p:cNvSpPr>
          <p:nvPr>
            <p:ph type="title"/>
          </p:nvPr>
        </p:nvSpPr>
        <p:spPr/>
        <p:txBody>
          <a:bodyPr/>
          <a:lstStyle/>
          <a:p>
            <a:r>
              <a:rPr lang="en-US" dirty="0"/>
              <a:t>What about water?</a:t>
            </a:r>
          </a:p>
        </p:txBody>
      </p:sp>
      <p:pic>
        <p:nvPicPr>
          <p:cNvPr id="4" name="Picture 4" descr="Mountain-stream">
            <a:extLst>
              <a:ext uri="{FF2B5EF4-FFF2-40B4-BE49-F238E27FC236}">
                <a16:creationId xmlns:a16="http://schemas.microsoft.com/office/drawing/2014/main" id="{7A24178D-AEAF-4769-9BE5-E103917AD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87" y="1205814"/>
            <a:ext cx="3225114" cy="2147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5B96D124-BA01-B8D4-0B7F-615AE193ABFC}"/>
              </a:ext>
            </a:extLst>
          </p:cNvPr>
          <p:cNvPicPr>
            <a:picLocks noChangeAspect="1" noChangeArrowheads="1"/>
          </p:cNvPicPr>
          <p:nvPr/>
        </p:nvPicPr>
        <p:blipFill rotWithShape="1">
          <a:blip r:embed="rId5"/>
          <a:srcRect l="5935" t="1673" r="3893" b="2938"/>
          <a:stretch/>
        </p:blipFill>
        <p:spPr bwMode="auto">
          <a:xfrm>
            <a:off x="8097550" y="568410"/>
            <a:ext cx="3225115" cy="4942703"/>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E0F7EC33-F352-D857-2A08-971AB000F231}"/>
              </a:ext>
            </a:extLst>
          </p:cNvPr>
          <p:cNvGrpSpPr>
            <a:grpSpLocks/>
          </p:cNvGrpSpPr>
          <p:nvPr/>
        </p:nvGrpSpPr>
        <p:grpSpPr bwMode="auto">
          <a:xfrm>
            <a:off x="10334926" y="954088"/>
            <a:ext cx="954087" cy="557213"/>
            <a:chOff x="6973556" y="1159208"/>
            <a:chExt cx="954593" cy="557299"/>
          </a:xfrm>
        </p:grpSpPr>
        <p:sp>
          <p:nvSpPr>
            <p:cNvPr id="8" name="Oval 5">
              <a:extLst>
                <a:ext uri="{FF2B5EF4-FFF2-40B4-BE49-F238E27FC236}">
                  <a16:creationId xmlns:a16="http://schemas.microsoft.com/office/drawing/2014/main" id="{6D716469-A85D-7A18-170F-97A61EE01811}"/>
                </a:ext>
              </a:extLst>
            </p:cNvPr>
            <p:cNvSpPr>
              <a:spLocks noChangeArrowheads="1"/>
            </p:cNvSpPr>
            <p:nvPr/>
          </p:nvSpPr>
          <p:spPr bwMode="auto">
            <a:xfrm>
              <a:off x="6973556" y="1159208"/>
              <a:ext cx="954593" cy="557299"/>
            </a:xfrm>
            <a:prstGeom prst="ellipse">
              <a:avLst/>
            </a:pr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2400" b="0"/>
            </a:p>
          </p:txBody>
        </p:sp>
        <p:sp>
          <p:nvSpPr>
            <p:cNvPr id="9" name="TextBox 12">
              <a:extLst>
                <a:ext uri="{FF2B5EF4-FFF2-40B4-BE49-F238E27FC236}">
                  <a16:creationId xmlns:a16="http://schemas.microsoft.com/office/drawing/2014/main" id="{F3484358-1954-5132-869E-09F707D3119F}"/>
                </a:ext>
              </a:extLst>
            </p:cNvPr>
            <p:cNvSpPr txBox="1">
              <a:spLocks noChangeArrowheads="1"/>
            </p:cNvSpPr>
            <p:nvPr/>
          </p:nvSpPr>
          <p:spPr bwMode="auto">
            <a:xfrm>
              <a:off x="7074458" y="1268580"/>
              <a:ext cx="752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1600" dirty="0">
                  <a:solidFill>
                    <a:srgbClr val="FF0000"/>
                  </a:solidFill>
                </a:rPr>
                <a:t>2 - 3</a:t>
              </a:r>
            </a:p>
          </p:txBody>
        </p:sp>
      </p:grpSp>
      <p:grpSp>
        <p:nvGrpSpPr>
          <p:cNvPr id="10" name="Group 9">
            <a:extLst>
              <a:ext uri="{FF2B5EF4-FFF2-40B4-BE49-F238E27FC236}">
                <a16:creationId xmlns:a16="http://schemas.microsoft.com/office/drawing/2014/main" id="{E887A288-60DE-EDD1-3A43-1729219A505E}"/>
              </a:ext>
            </a:extLst>
          </p:cNvPr>
          <p:cNvGrpSpPr/>
          <p:nvPr/>
        </p:nvGrpSpPr>
        <p:grpSpPr>
          <a:xfrm>
            <a:off x="8116820" y="2561837"/>
            <a:ext cx="864158" cy="510705"/>
            <a:chOff x="3225521" y="3611797"/>
            <a:chExt cx="864158" cy="510705"/>
          </a:xfrm>
          <a:solidFill>
            <a:srgbClr val="00FF99"/>
          </a:solidFill>
        </p:grpSpPr>
        <p:sp>
          <p:nvSpPr>
            <p:cNvPr id="11" name="Oval 10">
              <a:extLst>
                <a:ext uri="{FF2B5EF4-FFF2-40B4-BE49-F238E27FC236}">
                  <a16:creationId xmlns:a16="http://schemas.microsoft.com/office/drawing/2014/main" id="{2D88E795-0C65-6712-9E1F-38036D3E0883}"/>
                </a:ext>
              </a:extLst>
            </p:cNvPr>
            <p:cNvSpPr/>
            <p:nvPr/>
          </p:nvSpPr>
          <p:spPr bwMode="auto">
            <a:xfrm>
              <a:off x="3225521" y="3611797"/>
              <a:ext cx="864158" cy="510705"/>
            </a:xfrm>
            <a:prstGeom prst="ellipse">
              <a:avLst/>
            </a:prstGeom>
            <a:grpFill/>
            <a:ln>
              <a:noFill/>
            </a:ln>
            <a:effectLst/>
          </p:spPr>
          <p:txBody>
            <a:bodyPr>
              <a:spAutoFit/>
            </a:bodyPr>
            <a:lstStyle/>
            <a:p>
              <a:pPr algn="ctr" eaLnBrk="1" hangingPunct="1">
                <a:spcBef>
                  <a:spcPct val="50000"/>
                </a:spcBef>
                <a:buFontTx/>
                <a:buChar char="•"/>
                <a:defRPr/>
              </a:pPr>
              <a:endParaRPr lang="en-US">
                <a:latin typeface="Arial" charset="0"/>
              </a:endParaRPr>
            </a:p>
          </p:txBody>
        </p:sp>
        <p:sp>
          <p:nvSpPr>
            <p:cNvPr id="12" name="TextBox 11">
              <a:extLst>
                <a:ext uri="{FF2B5EF4-FFF2-40B4-BE49-F238E27FC236}">
                  <a16:creationId xmlns:a16="http://schemas.microsoft.com/office/drawing/2014/main" id="{32FA43FB-2774-7BAD-DEA5-B6373FDE9861}"/>
                </a:ext>
              </a:extLst>
            </p:cNvPr>
            <p:cNvSpPr txBox="1"/>
            <p:nvPr/>
          </p:nvSpPr>
          <p:spPr>
            <a:xfrm>
              <a:off x="3274924" y="3697872"/>
              <a:ext cx="763675" cy="338554"/>
            </a:xfrm>
            <a:prstGeom prst="rect">
              <a:avLst/>
            </a:prstGeom>
            <a:grpFill/>
          </p:spPr>
          <p:txBody>
            <a:bodyPr>
              <a:spAutoFit/>
            </a:bodyPr>
            <a:lstStyle/>
            <a:p>
              <a:pPr algn="ctr" eaLnBrk="1" hangingPunct="1">
                <a:spcBef>
                  <a:spcPct val="50000"/>
                </a:spcBef>
                <a:buNone/>
                <a:defRPr/>
              </a:pPr>
              <a:r>
                <a:rPr lang="en-US" sz="1600" b="1" dirty="0">
                  <a:solidFill>
                    <a:srgbClr val="0070C0"/>
                  </a:solidFill>
                  <a:latin typeface="Arial" charset="0"/>
                </a:rPr>
                <a:t>1 – 2 </a:t>
              </a:r>
            </a:p>
          </p:txBody>
        </p:sp>
      </p:grpSp>
      <p:cxnSp>
        <p:nvCxnSpPr>
          <p:cNvPr id="13" name="Straight Connector 12">
            <a:extLst>
              <a:ext uri="{FF2B5EF4-FFF2-40B4-BE49-F238E27FC236}">
                <a16:creationId xmlns:a16="http://schemas.microsoft.com/office/drawing/2014/main" id="{9268E3B5-514E-CBA0-2860-1CBD7C8C8591}"/>
              </a:ext>
            </a:extLst>
          </p:cNvPr>
          <p:cNvCxnSpPr>
            <a:cxnSpLocks noChangeShapeType="1"/>
          </p:cNvCxnSpPr>
          <p:nvPr/>
        </p:nvCxnSpPr>
        <p:spPr bwMode="auto">
          <a:xfrm>
            <a:off x="9206164" y="717110"/>
            <a:ext cx="6350" cy="2965450"/>
          </a:xfrm>
          <a:prstGeom prst="line">
            <a:avLst/>
          </a:prstGeom>
          <a:noFill/>
          <a:ln w="317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
            <a:extLst>
              <a:ext uri="{FF2B5EF4-FFF2-40B4-BE49-F238E27FC236}">
                <a16:creationId xmlns:a16="http://schemas.microsoft.com/office/drawing/2014/main" id="{78FB64E7-7DFC-9913-D6D1-CB5EA22ECFE0}"/>
              </a:ext>
            </a:extLst>
          </p:cNvPr>
          <p:cNvSpPr txBox="1">
            <a:spLocks noChangeArrowheads="1"/>
          </p:cNvSpPr>
          <p:nvPr/>
        </p:nvSpPr>
        <p:spPr bwMode="auto">
          <a:xfrm>
            <a:off x="8458690" y="3255856"/>
            <a:ext cx="1044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1600" dirty="0">
                <a:solidFill>
                  <a:srgbClr val="FF0000"/>
                </a:solidFill>
              </a:rPr>
              <a:t>77 </a:t>
            </a:r>
            <a:endParaRPr lang="en-US" altLang="en-US" sz="1600" b="0" dirty="0"/>
          </a:p>
        </p:txBody>
      </p:sp>
      <p:cxnSp>
        <p:nvCxnSpPr>
          <p:cNvPr id="15" name="Straight Connector 14">
            <a:extLst>
              <a:ext uri="{FF2B5EF4-FFF2-40B4-BE49-F238E27FC236}">
                <a16:creationId xmlns:a16="http://schemas.microsoft.com/office/drawing/2014/main" id="{5B671401-5131-D705-12B2-6EF64A5A0ADE}"/>
              </a:ext>
            </a:extLst>
          </p:cNvPr>
          <p:cNvCxnSpPr>
            <a:cxnSpLocks noChangeShapeType="1"/>
          </p:cNvCxnSpPr>
          <p:nvPr/>
        </p:nvCxnSpPr>
        <p:spPr bwMode="auto">
          <a:xfrm>
            <a:off x="9928696" y="746168"/>
            <a:ext cx="6350" cy="2947987"/>
          </a:xfrm>
          <a:prstGeom prst="line">
            <a:avLst/>
          </a:prstGeom>
          <a:noFill/>
          <a:ln w="317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4">
            <a:extLst>
              <a:ext uri="{FF2B5EF4-FFF2-40B4-BE49-F238E27FC236}">
                <a16:creationId xmlns:a16="http://schemas.microsoft.com/office/drawing/2014/main" id="{2CAF0344-1155-23C5-E140-5FB8211076A9}"/>
              </a:ext>
            </a:extLst>
          </p:cNvPr>
          <p:cNvSpPr txBox="1">
            <a:spLocks noChangeArrowheads="1"/>
          </p:cNvSpPr>
          <p:nvPr/>
        </p:nvSpPr>
        <p:spPr bwMode="auto">
          <a:xfrm>
            <a:off x="9206163" y="3131070"/>
            <a:ext cx="1044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1600" dirty="0">
                <a:solidFill>
                  <a:srgbClr val="FF0000"/>
                </a:solidFill>
              </a:rPr>
              <a:t>95</a:t>
            </a:r>
            <a:endParaRPr lang="en-US" altLang="en-US" sz="1600" b="0" dirty="0"/>
          </a:p>
        </p:txBody>
      </p:sp>
      <p:pic>
        <p:nvPicPr>
          <p:cNvPr id="17" name="Picture 2">
            <a:extLst>
              <a:ext uri="{FF2B5EF4-FFF2-40B4-BE49-F238E27FC236}">
                <a16:creationId xmlns:a16="http://schemas.microsoft.com/office/drawing/2014/main" id="{46B06637-026C-9014-A5B4-272F73C315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0224" y="2986466"/>
            <a:ext cx="3364371" cy="224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2802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A16F-CA1E-0700-CFF8-D1A9279C8784}"/>
              </a:ext>
            </a:extLst>
          </p:cNvPr>
          <p:cNvSpPr>
            <a:spLocks noGrp="1"/>
          </p:cNvSpPr>
          <p:nvPr>
            <p:ph type="title"/>
          </p:nvPr>
        </p:nvSpPr>
        <p:spPr/>
        <p:txBody>
          <a:bodyPr/>
          <a:lstStyle/>
          <a:p>
            <a:r>
              <a:rPr lang="en-US" dirty="0"/>
              <a:t>Water</a:t>
            </a:r>
          </a:p>
        </p:txBody>
      </p:sp>
      <p:pic>
        <p:nvPicPr>
          <p:cNvPr id="4" name="Picture 2">
            <a:extLst>
              <a:ext uri="{FF2B5EF4-FFF2-40B4-BE49-F238E27FC236}">
                <a16:creationId xmlns:a16="http://schemas.microsoft.com/office/drawing/2014/main" id="{6458406B-475E-6ED2-63C0-53D7E59711BC}"/>
              </a:ext>
            </a:extLst>
          </p:cNvPr>
          <p:cNvPicPr>
            <a:picLocks noChangeAspect="1"/>
          </p:cNvPicPr>
          <p:nvPr/>
        </p:nvPicPr>
        <p:blipFill>
          <a:blip r:embed="rId4">
            <a:extLst>
              <a:ext uri="{28A0092B-C50C-407E-A947-70E740481C1C}">
                <a14:useLocalDpi xmlns:a14="http://schemas.microsoft.com/office/drawing/2010/main" val="0"/>
              </a:ext>
            </a:extLst>
          </a:blip>
          <a:srcRect l="21539" t="4543" r="32088" b="17070"/>
          <a:stretch>
            <a:fillRect/>
          </a:stretch>
        </p:blipFill>
        <p:spPr bwMode="auto">
          <a:xfrm>
            <a:off x="1984632" y="3240088"/>
            <a:ext cx="2036762"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440B640-306F-3BA1-A1AA-85BCDF3A96F0}"/>
              </a:ext>
            </a:extLst>
          </p:cNvPr>
          <p:cNvPicPr>
            <a:picLocks noChangeAspect="1"/>
          </p:cNvPicPr>
          <p:nvPr/>
        </p:nvPicPr>
        <p:blipFill>
          <a:blip r:embed="rId4">
            <a:extLst>
              <a:ext uri="{28A0092B-C50C-407E-A947-70E740481C1C}">
                <a14:useLocalDpi xmlns:a14="http://schemas.microsoft.com/office/drawing/2010/main" val="0"/>
              </a:ext>
            </a:extLst>
          </a:blip>
          <a:srcRect l="21539" t="4543" r="32088" b="17070"/>
          <a:stretch>
            <a:fillRect/>
          </a:stretch>
        </p:blipFill>
        <p:spPr bwMode="auto">
          <a:xfrm>
            <a:off x="3983294" y="3240088"/>
            <a:ext cx="203835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E00700F-C4A6-A5D8-58BA-A88367FF5EFB}"/>
              </a:ext>
            </a:extLst>
          </p:cNvPr>
          <p:cNvPicPr>
            <a:picLocks noChangeAspect="1"/>
          </p:cNvPicPr>
          <p:nvPr/>
        </p:nvPicPr>
        <p:blipFill>
          <a:blip r:embed="rId4">
            <a:extLst>
              <a:ext uri="{28A0092B-C50C-407E-A947-70E740481C1C}">
                <a14:useLocalDpi xmlns:a14="http://schemas.microsoft.com/office/drawing/2010/main" val="0"/>
              </a:ext>
            </a:extLst>
          </a:blip>
          <a:srcRect l="21539" t="4543" r="32088" b="17070"/>
          <a:stretch>
            <a:fillRect/>
          </a:stretch>
        </p:blipFill>
        <p:spPr bwMode="auto">
          <a:xfrm>
            <a:off x="6020056" y="3240088"/>
            <a:ext cx="2036763"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34ABE9E-2AF7-039A-B30E-2420B1A3A4E8}"/>
              </a:ext>
            </a:extLst>
          </p:cNvPr>
          <p:cNvPicPr>
            <a:picLocks noChangeAspect="1"/>
          </p:cNvPicPr>
          <p:nvPr/>
        </p:nvPicPr>
        <p:blipFill>
          <a:blip r:embed="rId4">
            <a:extLst>
              <a:ext uri="{28A0092B-C50C-407E-A947-70E740481C1C}">
                <a14:useLocalDpi xmlns:a14="http://schemas.microsoft.com/office/drawing/2010/main" val="0"/>
              </a:ext>
            </a:extLst>
          </a:blip>
          <a:srcRect l="21539" t="4543" r="32088" b="17070"/>
          <a:stretch>
            <a:fillRect/>
          </a:stretch>
        </p:blipFill>
        <p:spPr bwMode="auto">
          <a:xfrm>
            <a:off x="8056819" y="3240088"/>
            <a:ext cx="2036762"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4375FE5-2F16-C737-1C1E-11992E09343D}"/>
              </a:ext>
            </a:extLst>
          </p:cNvPr>
          <p:cNvPicPr>
            <a:picLocks noChangeAspect="1"/>
          </p:cNvPicPr>
          <p:nvPr/>
        </p:nvPicPr>
        <p:blipFill>
          <a:blip r:embed="rId4">
            <a:extLst>
              <a:ext uri="{28A0092B-C50C-407E-A947-70E740481C1C}">
                <a14:useLocalDpi xmlns:a14="http://schemas.microsoft.com/office/drawing/2010/main" val="0"/>
              </a:ext>
            </a:extLst>
          </a:blip>
          <a:srcRect l="21539" t="4543" r="32088" b="17070"/>
          <a:stretch>
            <a:fillRect/>
          </a:stretch>
        </p:blipFill>
        <p:spPr bwMode="auto">
          <a:xfrm>
            <a:off x="3981706" y="649287"/>
            <a:ext cx="20383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E62D380F-77F1-8215-8134-612C187814F9}"/>
              </a:ext>
            </a:extLst>
          </p:cNvPr>
          <p:cNvPicPr>
            <a:picLocks noChangeAspect="1"/>
          </p:cNvPicPr>
          <p:nvPr/>
        </p:nvPicPr>
        <p:blipFill>
          <a:blip r:embed="rId4">
            <a:extLst>
              <a:ext uri="{28A0092B-C50C-407E-A947-70E740481C1C}">
                <a14:useLocalDpi xmlns:a14="http://schemas.microsoft.com/office/drawing/2010/main" val="0"/>
              </a:ext>
            </a:extLst>
          </a:blip>
          <a:srcRect l="21539" t="4543" r="32088" b="17070"/>
          <a:stretch>
            <a:fillRect/>
          </a:stretch>
        </p:blipFill>
        <p:spPr bwMode="auto">
          <a:xfrm>
            <a:off x="5965715" y="649287"/>
            <a:ext cx="203676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0">
            <a:extLst>
              <a:ext uri="{FF2B5EF4-FFF2-40B4-BE49-F238E27FC236}">
                <a16:creationId xmlns:a16="http://schemas.microsoft.com/office/drawing/2014/main" id="{4C43233B-CB9F-1BF0-57B4-F7331FE11ABA}"/>
              </a:ext>
            </a:extLst>
          </p:cNvPr>
          <p:cNvSpPr>
            <a:spLocks noChangeArrowheads="1"/>
          </p:cNvSpPr>
          <p:nvPr/>
        </p:nvSpPr>
        <p:spPr bwMode="auto">
          <a:xfrm>
            <a:off x="9430262" y="951298"/>
            <a:ext cx="1566862" cy="1057275"/>
          </a:xfrm>
          <a:prstGeom prst="ellipse">
            <a:avLst/>
          </a:pr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2400" b="0"/>
          </a:p>
        </p:txBody>
      </p:sp>
      <p:sp>
        <p:nvSpPr>
          <p:cNvPr id="15" name="TextBox 11">
            <a:extLst>
              <a:ext uri="{FF2B5EF4-FFF2-40B4-BE49-F238E27FC236}">
                <a16:creationId xmlns:a16="http://schemas.microsoft.com/office/drawing/2014/main" id="{12B0C805-5561-E051-B7AD-F8F75C40F6B4}"/>
              </a:ext>
            </a:extLst>
          </p:cNvPr>
          <p:cNvSpPr txBox="1">
            <a:spLocks noChangeArrowheads="1"/>
          </p:cNvSpPr>
          <p:nvPr/>
        </p:nvSpPr>
        <p:spPr bwMode="auto">
          <a:xfrm>
            <a:off x="9513072" y="1187841"/>
            <a:ext cx="1401242" cy="5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1600" dirty="0"/>
              <a:t>25 </a:t>
            </a:r>
            <a:r>
              <a:rPr lang="en-US" altLang="en-US" sz="1600" dirty="0" err="1"/>
              <a:t>Lb</a:t>
            </a:r>
            <a:r>
              <a:rPr lang="en-US" altLang="en-US" sz="1600" dirty="0"/>
              <a:t> / Day     /Person</a:t>
            </a:r>
          </a:p>
        </p:txBody>
      </p:sp>
    </p:spTree>
    <p:custDataLst>
      <p:tags r:id="rId1"/>
    </p:custDataLst>
    <p:extLst>
      <p:ext uri="{BB962C8B-B14F-4D97-AF65-F5344CB8AC3E}">
        <p14:creationId xmlns:p14="http://schemas.microsoft.com/office/powerpoint/2010/main" val="42318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2E6F-1F7C-11C0-B9C8-7DE3CB13151A}"/>
              </a:ext>
            </a:extLst>
          </p:cNvPr>
          <p:cNvSpPr>
            <a:spLocks noGrp="1"/>
          </p:cNvSpPr>
          <p:nvPr>
            <p:ph type="title"/>
          </p:nvPr>
        </p:nvSpPr>
        <p:spPr/>
        <p:txBody>
          <a:bodyPr/>
          <a:lstStyle/>
          <a:p>
            <a:r>
              <a:rPr lang="en-US" dirty="0"/>
              <a:t>Water</a:t>
            </a:r>
          </a:p>
        </p:txBody>
      </p:sp>
      <p:pic>
        <p:nvPicPr>
          <p:cNvPr id="9" name="Content Placeholder 8">
            <a:extLst>
              <a:ext uri="{FF2B5EF4-FFF2-40B4-BE49-F238E27FC236}">
                <a16:creationId xmlns:a16="http://schemas.microsoft.com/office/drawing/2014/main" id="{425450A6-B95C-16AA-7364-6A53FB61CEAE}"/>
              </a:ext>
            </a:extLst>
          </p:cNvPr>
          <p:cNvPicPr>
            <a:picLocks noGrp="1" noChangeAspect="1"/>
          </p:cNvPicPr>
          <p:nvPr>
            <p:ph idx="1"/>
          </p:nvPr>
        </p:nvPicPr>
        <p:blipFill>
          <a:blip r:embed="rId4"/>
          <a:stretch>
            <a:fillRect/>
          </a:stretch>
        </p:blipFill>
        <p:spPr>
          <a:xfrm>
            <a:off x="1188109" y="1070469"/>
            <a:ext cx="9158686" cy="4391025"/>
          </a:xfrm>
        </p:spPr>
      </p:pic>
    </p:spTree>
    <p:custDataLst>
      <p:tags r:id="rId1"/>
    </p:custDataLst>
    <p:extLst>
      <p:ext uri="{BB962C8B-B14F-4D97-AF65-F5344CB8AC3E}">
        <p14:creationId xmlns:p14="http://schemas.microsoft.com/office/powerpoint/2010/main" val="3839203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9257-F8FE-3728-B76D-A57B0D9ECC58}"/>
              </a:ext>
            </a:extLst>
          </p:cNvPr>
          <p:cNvSpPr>
            <a:spLocks noGrp="1"/>
          </p:cNvSpPr>
          <p:nvPr>
            <p:ph type="title"/>
          </p:nvPr>
        </p:nvSpPr>
        <p:spPr/>
        <p:txBody>
          <a:bodyPr/>
          <a:lstStyle/>
          <a:p>
            <a:r>
              <a:rPr lang="en-US" dirty="0"/>
              <a:t>Fuel for the body:</a:t>
            </a:r>
          </a:p>
        </p:txBody>
      </p:sp>
      <p:pic>
        <p:nvPicPr>
          <p:cNvPr id="4" name="Picture 4" descr="IMG_0001">
            <a:extLst>
              <a:ext uri="{FF2B5EF4-FFF2-40B4-BE49-F238E27FC236}">
                <a16:creationId xmlns:a16="http://schemas.microsoft.com/office/drawing/2014/main" id="{7EE4BCD1-0686-9AA1-8FA8-8454D20E588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8672" t="32361" r="38672" b="35846"/>
          <a:stretch>
            <a:fillRect/>
          </a:stretch>
        </p:blipFill>
        <p:spPr bwMode="auto">
          <a:xfrm>
            <a:off x="8730895" y="2208810"/>
            <a:ext cx="2892217" cy="304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D98C02B3-842E-E289-790B-CB75E59E8D1E}"/>
              </a:ext>
            </a:extLst>
          </p:cNvPr>
          <p:cNvSpPr txBox="1">
            <a:spLocks/>
          </p:cNvSpPr>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Peanut butter</a:t>
            </a:r>
          </a:p>
          <a:p>
            <a:r>
              <a:rPr lang="en-US" kern="0" dirty="0"/>
              <a:t>“Slim Jims” or Beef Sticks</a:t>
            </a:r>
          </a:p>
          <a:p>
            <a:r>
              <a:rPr lang="en-US" kern="0" dirty="0"/>
              <a:t>Ramen noodle soup</a:t>
            </a:r>
          </a:p>
          <a:p>
            <a:r>
              <a:rPr lang="en-US" kern="0" dirty="0"/>
              <a:t>Chocolate bars</a:t>
            </a:r>
          </a:p>
          <a:p>
            <a:r>
              <a:rPr lang="en-US" kern="0" dirty="0"/>
              <a:t>Hard candies/Honey</a:t>
            </a:r>
          </a:p>
          <a:p>
            <a:r>
              <a:rPr lang="en-US" kern="0" dirty="0"/>
              <a:t>MREs – no water needed</a:t>
            </a:r>
          </a:p>
          <a:p>
            <a:r>
              <a:rPr lang="en-US" kern="0" dirty="0"/>
              <a:t>Survival ration bars</a:t>
            </a:r>
          </a:p>
          <a:p>
            <a:pPr lvl="1"/>
            <a:r>
              <a:rPr lang="en-US" kern="0" dirty="0"/>
              <a:t>You can live on them but…..</a:t>
            </a:r>
          </a:p>
          <a:p>
            <a:endParaRPr lang="en-US" kern="0" dirty="0"/>
          </a:p>
        </p:txBody>
      </p:sp>
    </p:spTree>
    <p:custDataLst>
      <p:tags r:id="rId1"/>
    </p:custDataLst>
    <p:extLst>
      <p:ext uri="{BB962C8B-B14F-4D97-AF65-F5344CB8AC3E}">
        <p14:creationId xmlns:p14="http://schemas.microsoft.com/office/powerpoint/2010/main" val="805809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OK, I’m out - now what?</a:t>
            </a:r>
            <a:endParaRPr lang="en-US" dirty="0"/>
          </a:p>
        </p:txBody>
      </p:sp>
      <p:pic>
        <p:nvPicPr>
          <p:cNvPr id="7" name="Picture 18" descr="Montague1"/>
          <p:cNvPicPr>
            <a:picLocks noChangeAspect="1" noChangeArrowheads="1"/>
          </p:cNvPicPr>
          <p:nvPr/>
        </p:nvPicPr>
        <p:blipFill>
          <a:blip r:embed="rId4">
            <a:extLst>
              <a:ext uri="{28A0092B-C50C-407E-A947-70E740481C1C}">
                <a14:useLocalDpi xmlns:a14="http://schemas.microsoft.com/office/drawing/2010/main" val="0"/>
              </a:ext>
            </a:extLst>
          </a:blip>
          <a:srcRect t="12637" r="1353" b="34682"/>
          <a:stretch>
            <a:fillRect/>
          </a:stretch>
        </p:blipFill>
        <p:spPr bwMode="auto">
          <a:xfrm>
            <a:off x="1712913" y="1705922"/>
            <a:ext cx="4297362" cy="34359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 name="Picture 4" descr="HELIO 00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r="29546"/>
          <a:stretch>
            <a:fillRect/>
          </a:stretch>
        </p:blipFill>
        <p:spPr bwMode="auto">
          <a:xfrm>
            <a:off x="6322468" y="1298576"/>
            <a:ext cx="4124870" cy="43910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1487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Now What?</a:t>
            </a:r>
            <a:endParaRPr lang="en-US" dirty="0"/>
          </a:p>
        </p:txBody>
      </p:sp>
      <p:pic>
        <p:nvPicPr>
          <p:cNvPr id="1027" name="Picture 3" descr="E:\My Pictures\California\2012\10 October\IMG_33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0524" y="2421924"/>
            <a:ext cx="4570534" cy="3047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C:\Users\awp204js\Desktop\blm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247"/>
          <a:stretch/>
        </p:blipFill>
        <p:spPr bwMode="auto">
          <a:xfrm>
            <a:off x="1071705" y="1190724"/>
            <a:ext cx="4428309" cy="3047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0981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3600" dirty="0">
                <a:ea typeface="ＭＳ Ｐゴシック" pitchFamily="34" charset="-128"/>
              </a:rPr>
              <a:t>Survival Limits</a:t>
            </a:r>
          </a:p>
        </p:txBody>
      </p:sp>
      <p:sp>
        <p:nvSpPr>
          <p:cNvPr id="261123" name="Rectangle 3"/>
          <p:cNvSpPr>
            <a:spLocks noGrp="1" noChangeArrowheads="1"/>
          </p:cNvSpPr>
          <p:nvPr>
            <p:ph idx="1"/>
          </p:nvPr>
        </p:nvSpPr>
        <p:spPr>
          <a:xfrm>
            <a:off x="571500" y="1323975"/>
            <a:ext cx="4102100" cy="4391025"/>
          </a:xfrm>
        </p:spPr>
        <p:txBody>
          <a:bodyPr/>
          <a:lstStyle/>
          <a:p>
            <a:pPr eaLnBrk="1" hangingPunct="1"/>
            <a:r>
              <a:rPr lang="en-US" dirty="0">
                <a:ea typeface="ＭＳ Ｐゴシック" pitchFamily="34" charset="-128"/>
              </a:rPr>
              <a:t>3 Minutes</a:t>
            </a:r>
          </a:p>
          <a:p>
            <a:pPr lvl="1" eaLnBrk="1" hangingPunct="1"/>
            <a:r>
              <a:rPr lang="en-US" dirty="0">
                <a:ea typeface="ＭＳ Ｐゴシック" pitchFamily="34" charset="-128"/>
              </a:rPr>
              <a:t>Air</a:t>
            </a:r>
          </a:p>
          <a:p>
            <a:pPr eaLnBrk="1" hangingPunct="1"/>
            <a:r>
              <a:rPr lang="en-US" dirty="0">
                <a:ea typeface="ＭＳ Ｐゴシック" pitchFamily="34" charset="-128"/>
              </a:rPr>
              <a:t>3 Hours</a:t>
            </a:r>
          </a:p>
          <a:p>
            <a:pPr lvl="1" eaLnBrk="1" hangingPunct="1"/>
            <a:r>
              <a:rPr lang="en-US" dirty="0">
                <a:ea typeface="ＭＳ Ｐゴシック" pitchFamily="34" charset="-128"/>
              </a:rPr>
              <a:t>Shelter</a:t>
            </a:r>
          </a:p>
          <a:p>
            <a:pPr eaLnBrk="1" hangingPunct="1"/>
            <a:r>
              <a:rPr lang="en-US" dirty="0">
                <a:ea typeface="ＭＳ Ｐゴシック" pitchFamily="34" charset="-128"/>
              </a:rPr>
              <a:t>3 Days</a:t>
            </a:r>
          </a:p>
          <a:p>
            <a:pPr lvl="1" eaLnBrk="1" hangingPunct="1"/>
            <a:r>
              <a:rPr lang="en-US" dirty="0">
                <a:ea typeface="ＭＳ Ｐゴシック" pitchFamily="34" charset="-128"/>
              </a:rPr>
              <a:t>Water</a:t>
            </a:r>
          </a:p>
          <a:p>
            <a:pPr eaLnBrk="1" hangingPunct="1"/>
            <a:r>
              <a:rPr lang="en-US" dirty="0">
                <a:ea typeface="ＭＳ Ｐゴシック" pitchFamily="34" charset="-128"/>
              </a:rPr>
              <a:t>30 Days</a:t>
            </a:r>
          </a:p>
          <a:p>
            <a:pPr lvl="1" eaLnBrk="1" hangingPunct="1"/>
            <a:r>
              <a:rPr lang="en-US" dirty="0">
                <a:ea typeface="ＭＳ Ｐゴシック" pitchFamily="34" charset="-128"/>
              </a:rPr>
              <a:t>Food</a:t>
            </a:r>
          </a:p>
        </p:txBody>
      </p:sp>
      <p:pic>
        <p:nvPicPr>
          <p:cNvPr id="60420" name="Picture 4" descr="HELIO 002"/>
          <p:cNvPicPr>
            <a:picLocks noChangeAspect="1" noChangeArrowheads="1"/>
          </p:cNvPicPr>
          <p:nvPr/>
        </p:nvPicPr>
        <p:blipFill>
          <a:blip r:embed="rId4" cstate="print">
            <a:extLst>
              <a:ext uri="{28A0092B-C50C-407E-A947-70E740481C1C}">
                <a14:useLocalDpi xmlns:a14="http://schemas.microsoft.com/office/drawing/2010/main" val="0"/>
              </a:ext>
            </a:extLst>
          </a:blip>
          <a:srcRect r="29546"/>
          <a:stretch>
            <a:fillRect/>
          </a:stretch>
        </p:blipFill>
        <p:spPr bwMode="auto">
          <a:xfrm>
            <a:off x="5557838" y="762000"/>
            <a:ext cx="4652962" cy="4953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5552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112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112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112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1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593F5-7D60-994C-2295-A9DCA36458D7}"/>
              </a:ext>
            </a:extLst>
          </p:cNvPr>
          <p:cNvPicPr>
            <a:picLocks noChangeAspect="1"/>
          </p:cNvPicPr>
          <p:nvPr/>
        </p:nvPicPr>
        <p:blipFill>
          <a:blip r:embed="rId4"/>
          <a:stretch>
            <a:fillRect/>
          </a:stretch>
        </p:blipFill>
        <p:spPr>
          <a:xfrm>
            <a:off x="8235130" y="1562379"/>
            <a:ext cx="3956870" cy="3538891"/>
          </a:xfrm>
          <a:prstGeom prst="rect">
            <a:avLst/>
          </a:prstGeom>
        </p:spPr>
      </p:pic>
      <p:sp>
        <p:nvSpPr>
          <p:cNvPr id="61442" name="Rectangle 2"/>
          <p:cNvSpPr>
            <a:spLocks noGrp="1" noChangeArrowheads="1"/>
          </p:cNvSpPr>
          <p:nvPr>
            <p:ph type="title"/>
          </p:nvPr>
        </p:nvSpPr>
        <p:spPr/>
        <p:txBody>
          <a:bodyPr/>
          <a:lstStyle/>
          <a:p>
            <a:pPr eaLnBrk="1" hangingPunct="1"/>
            <a:r>
              <a:rPr lang="en-US" sz="3600" dirty="0">
                <a:ea typeface="ＭＳ Ｐゴシック" pitchFamily="34" charset="-128"/>
              </a:rPr>
              <a:t>The First 5 Minutes</a:t>
            </a:r>
          </a:p>
        </p:txBody>
      </p:sp>
      <p:sp>
        <p:nvSpPr>
          <p:cNvPr id="332803" name="Rectangle 3"/>
          <p:cNvSpPr>
            <a:spLocks noGrp="1" noChangeArrowheads="1"/>
          </p:cNvSpPr>
          <p:nvPr>
            <p:ph idx="1"/>
          </p:nvPr>
        </p:nvSpPr>
        <p:spPr>
          <a:xfrm>
            <a:off x="752217" y="1048093"/>
            <a:ext cx="8286750" cy="4567464"/>
          </a:xfrm>
        </p:spPr>
        <p:txBody>
          <a:bodyPr/>
          <a:lstStyle/>
          <a:p>
            <a:pPr eaLnBrk="1" hangingPunct="1"/>
            <a:r>
              <a:rPr lang="en-US" dirty="0">
                <a:ea typeface="ＭＳ Ｐゴシック" pitchFamily="34" charset="-128"/>
              </a:rPr>
              <a:t>Exit &amp; Count noses</a:t>
            </a:r>
          </a:p>
          <a:p>
            <a:pPr eaLnBrk="1" hangingPunct="1"/>
            <a:r>
              <a:rPr lang="en-US" dirty="0">
                <a:ea typeface="ＭＳ Ｐゴシック" pitchFamily="34" charset="-128"/>
              </a:rPr>
              <a:t>Check for breathing, bleeding &amp; injuries</a:t>
            </a:r>
          </a:p>
          <a:p>
            <a:pPr eaLnBrk="1" hangingPunct="1"/>
            <a:r>
              <a:rPr lang="en-US" dirty="0">
                <a:ea typeface="ＭＳ Ｐゴシック" pitchFamily="34" charset="-128"/>
              </a:rPr>
              <a:t>Activate ELT </a:t>
            </a:r>
          </a:p>
          <a:p>
            <a:pPr lvl="1"/>
            <a:r>
              <a:rPr lang="en-US" dirty="0">
                <a:ea typeface="ＭＳ Ｐゴシック" pitchFamily="34" charset="-128"/>
              </a:rPr>
              <a:t>Emergency Locator Transmitter</a:t>
            </a:r>
          </a:p>
          <a:p>
            <a:r>
              <a:rPr lang="en-US" dirty="0">
                <a:ea typeface="ＭＳ Ｐゴシック" pitchFamily="34" charset="-128"/>
              </a:rPr>
              <a:t>Activate PLB </a:t>
            </a:r>
          </a:p>
          <a:p>
            <a:pPr lvl="1"/>
            <a:r>
              <a:rPr lang="en-US" dirty="0">
                <a:ea typeface="ＭＳ Ｐゴシック" pitchFamily="34" charset="-128"/>
              </a:rPr>
              <a:t>Personal Locator Beacon</a:t>
            </a:r>
          </a:p>
          <a:p>
            <a:pPr eaLnBrk="1" hangingPunct="1"/>
            <a:r>
              <a:rPr lang="en-US" dirty="0">
                <a:ea typeface="ＭＳ Ｐゴシック" pitchFamily="34" charset="-128"/>
              </a:rPr>
              <a:t>Make a phone call</a:t>
            </a:r>
          </a:p>
          <a:p>
            <a:pPr lvl="1" eaLnBrk="1" hangingPunct="1"/>
            <a:r>
              <a:rPr lang="en-US" dirty="0">
                <a:ea typeface="ＭＳ Ｐゴシック" pitchFamily="34" charset="-128"/>
              </a:rPr>
              <a:t>Cell or Satellite</a:t>
            </a:r>
          </a:p>
          <a:p>
            <a:pPr lvl="2" eaLnBrk="1" hangingPunct="1"/>
            <a:r>
              <a:rPr lang="en-US" dirty="0">
                <a:ea typeface="ＭＳ Ｐゴシック" pitchFamily="34" charset="-128"/>
              </a:rPr>
              <a:t>Tail Number, location, souls, injuries, survival time &amp; call back time</a:t>
            </a:r>
          </a:p>
        </p:txBody>
      </p:sp>
    </p:spTree>
    <p:custDataLst>
      <p:tags r:id="rId1"/>
    </p:custDataLst>
    <p:extLst>
      <p:ext uri="{BB962C8B-B14F-4D97-AF65-F5344CB8AC3E}">
        <p14:creationId xmlns:p14="http://schemas.microsoft.com/office/powerpoint/2010/main" val="2572876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2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280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280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280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2803">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3280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280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28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t>
            </a:r>
          </a:p>
        </p:txBody>
      </p:sp>
      <p:sp>
        <p:nvSpPr>
          <p:cNvPr id="3" name="Content Placeholder 2"/>
          <p:cNvSpPr>
            <a:spLocks noGrp="1"/>
          </p:cNvSpPr>
          <p:nvPr>
            <p:ph idx="1"/>
          </p:nvPr>
        </p:nvSpPr>
        <p:spPr/>
        <p:txBody>
          <a:bodyPr/>
          <a:lstStyle/>
          <a:p>
            <a:r>
              <a:rPr lang="en-US" dirty="0"/>
              <a:t>GAJSC * Recommendations</a:t>
            </a:r>
          </a:p>
          <a:p>
            <a:r>
              <a:rPr lang="en-US" dirty="0"/>
              <a:t>Survival Training</a:t>
            </a:r>
          </a:p>
          <a:p>
            <a:r>
              <a:rPr lang="en-US" dirty="0"/>
              <a:t>Survival Technologies</a:t>
            </a:r>
          </a:p>
          <a:p>
            <a:r>
              <a:rPr lang="en-US" dirty="0"/>
              <a:t>Survival Techniques</a:t>
            </a:r>
          </a:p>
          <a:p>
            <a:endParaRPr lang="en-US" dirty="0"/>
          </a:p>
          <a:p>
            <a:endParaRPr lang="en-US" dirty="0"/>
          </a:p>
          <a:p>
            <a:endParaRPr lang="en-US" dirty="0"/>
          </a:p>
          <a:p>
            <a:pPr marL="0" indent="0">
              <a:buNone/>
            </a:pPr>
            <a:r>
              <a:rPr lang="en-US" dirty="0"/>
              <a:t>                              * </a:t>
            </a:r>
            <a:r>
              <a:rPr lang="en-US" sz="1800" dirty="0"/>
              <a:t>General Aviation Joint Safety Committee</a:t>
            </a:r>
          </a:p>
        </p:txBody>
      </p:sp>
      <p:pic>
        <p:nvPicPr>
          <p:cNvPr id="5" name="Picture 4">
            <a:extLst>
              <a:ext uri="{FF2B5EF4-FFF2-40B4-BE49-F238E27FC236}">
                <a16:creationId xmlns:a16="http://schemas.microsoft.com/office/drawing/2014/main" id="{79F3F389-4D02-FBFF-B2C4-65B50ACC7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6421">
            <a:off x="8687837" y="1205509"/>
            <a:ext cx="2987776" cy="3882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a:extLst>
              <a:ext uri="{FF2B5EF4-FFF2-40B4-BE49-F238E27FC236}">
                <a16:creationId xmlns:a16="http://schemas.microsoft.com/office/drawing/2014/main" id="{70E49E15-A32A-01A9-2EE0-DD3F460E5258}"/>
              </a:ext>
            </a:extLst>
          </p:cNvPr>
          <p:cNvCxnSpPr/>
          <p:nvPr/>
        </p:nvCxnSpPr>
        <p:spPr bwMode="auto">
          <a:xfrm flipH="1">
            <a:off x="8341821" y="954086"/>
            <a:ext cx="753060" cy="3845316"/>
          </a:xfrm>
          <a:prstGeom prst="line">
            <a:avLst/>
          </a:prstGeom>
          <a:noFill/>
          <a:ln w="228600" cap="flat" cmpd="sng" algn="ctr">
            <a:solidFill>
              <a:srgbClr val="05B2B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41572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2A195-DA91-13DC-8931-05EC2B8F2936}"/>
              </a:ext>
            </a:extLst>
          </p:cNvPr>
          <p:cNvPicPr>
            <a:picLocks noChangeAspect="1"/>
          </p:cNvPicPr>
          <p:nvPr/>
        </p:nvPicPr>
        <p:blipFill>
          <a:blip r:embed="rId4"/>
          <a:stretch>
            <a:fillRect/>
          </a:stretch>
        </p:blipFill>
        <p:spPr>
          <a:xfrm>
            <a:off x="8140721" y="1622189"/>
            <a:ext cx="3953061" cy="3613621"/>
          </a:xfrm>
          <a:prstGeom prst="rect">
            <a:avLst/>
          </a:prstGeom>
        </p:spPr>
      </p:pic>
      <p:sp>
        <p:nvSpPr>
          <p:cNvPr id="70658" name="Rectangle 2"/>
          <p:cNvSpPr>
            <a:spLocks noGrp="1" noChangeArrowheads="1"/>
          </p:cNvSpPr>
          <p:nvPr>
            <p:ph type="title"/>
          </p:nvPr>
        </p:nvSpPr>
        <p:spPr/>
        <p:txBody>
          <a:bodyPr/>
          <a:lstStyle/>
          <a:p>
            <a:pPr eaLnBrk="1" hangingPunct="1"/>
            <a:r>
              <a:rPr lang="en-US" sz="3600" dirty="0">
                <a:ea typeface="ＭＳ Ｐゴシック" pitchFamily="34" charset="-128"/>
              </a:rPr>
              <a:t>The First 5 Hours</a:t>
            </a:r>
          </a:p>
        </p:txBody>
      </p:sp>
      <p:sp>
        <p:nvSpPr>
          <p:cNvPr id="337923" name="Rectangle 3"/>
          <p:cNvSpPr>
            <a:spLocks noGrp="1" noChangeArrowheads="1"/>
          </p:cNvSpPr>
          <p:nvPr>
            <p:ph idx="1"/>
          </p:nvPr>
        </p:nvSpPr>
        <p:spPr/>
        <p:txBody>
          <a:bodyPr/>
          <a:lstStyle/>
          <a:p>
            <a:r>
              <a:rPr lang="en-US" dirty="0">
                <a:ea typeface="ＭＳ Ｐゴシック" pitchFamily="34" charset="-128"/>
              </a:rPr>
              <a:t>Create shelter</a:t>
            </a:r>
          </a:p>
          <a:p>
            <a:pPr lvl="1" eaLnBrk="1" hangingPunct="1"/>
            <a:endParaRPr lang="en-US" dirty="0">
              <a:ea typeface="ＭＳ Ｐゴシック" pitchFamily="34" charset="-128"/>
            </a:endParaRPr>
          </a:p>
        </p:txBody>
      </p:sp>
      <p:pic>
        <p:nvPicPr>
          <p:cNvPr id="6" name="Picture 5">
            <a:extLst>
              <a:ext uri="{FF2B5EF4-FFF2-40B4-BE49-F238E27FC236}">
                <a16:creationId xmlns:a16="http://schemas.microsoft.com/office/drawing/2014/main" id="{D8B20324-FA74-0417-0522-78D1BB2D4C26}"/>
              </a:ext>
            </a:extLst>
          </p:cNvPr>
          <p:cNvPicPr>
            <a:picLocks noChangeAspect="1"/>
          </p:cNvPicPr>
          <p:nvPr/>
        </p:nvPicPr>
        <p:blipFill>
          <a:blip r:embed="rId5"/>
          <a:stretch>
            <a:fillRect/>
          </a:stretch>
        </p:blipFill>
        <p:spPr>
          <a:xfrm>
            <a:off x="8029680" y="1559210"/>
            <a:ext cx="3977012" cy="3739578"/>
          </a:xfrm>
          <a:prstGeom prst="rect">
            <a:avLst/>
          </a:prstGeom>
        </p:spPr>
      </p:pic>
      <p:pic>
        <p:nvPicPr>
          <p:cNvPr id="5" name="Picture 4">
            <a:extLst>
              <a:ext uri="{FF2B5EF4-FFF2-40B4-BE49-F238E27FC236}">
                <a16:creationId xmlns:a16="http://schemas.microsoft.com/office/drawing/2014/main" id="{1C8A3C4C-7727-3E20-0A5F-A4EBCBBC3BE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17" t="25182" r="11111"/>
          <a:stretch/>
        </p:blipFill>
        <p:spPr bwMode="auto">
          <a:xfrm>
            <a:off x="4331110" y="1498958"/>
            <a:ext cx="3544902" cy="2674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9119D7A9-53B9-32BA-EABE-317B6DB7D7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4082" b="5128"/>
          <a:stretch>
            <a:fillRect/>
          </a:stretch>
        </p:blipFill>
        <p:spPr bwMode="auto">
          <a:xfrm>
            <a:off x="660401" y="2730072"/>
            <a:ext cx="3263589" cy="2568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5903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2A195-DA91-13DC-8931-05EC2B8F2936}"/>
              </a:ext>
            </a:extLst>
          </p:cNvPr>
          <p:cNvPicPr>
            <a:picLocks noChangeAspect="1"/>
          </p:cNvPicPr>
          <p:nvPr/>
        </p:nvPicPr>
        <p:blipFill>
          <a:blip r:embed="rId4"/>
          <a:stretch>
            <a:fillRect/>
          </a:stretch>
        </p:blipFill>
        <p:spPr>
          <a:xfrm>
            <a:off x="8140721" y="1622189"/>
            <a:ext cx="3953061" cy="3613621"/>
          </a:xfrm>
          <a:prstGeom prst="rect">
            <a:avLst/>
          </a:prstGeom>
        </p:spPr>
      </p:pic>
      <p:sp>
        <p:nvSpPr>
          <p:cNvPr id="70658" name="Rectangle 2"/>
          <p:cNvSpPr>
            <a:spLocks noGrp="1" noChangeArrowheads="1"/>
          </p:cNvSpPr>
          <p:nvPr>
            <p:ph type="title"/>
          </p:nvPr>
        </p:nvSpPr>
        <p:spPr/>
        <p:txBody>
          <a:bodyPr/>
          <a:lstStyle/>
          <a:p>
            <a:pPr eaLnBrk="1" hangingPunct="1"/>
            <a:r>
              <a:rPr lang="en-US" sz="3600" dirty="0">
                <a:ea typeface="ＭＳ Ｐゴシック" pitchFamily="34" charset="-128"/>
              </a:rPr>
              <a:t>The First 5 Hours</a:t>
            </a:r>
          </a:p>
        </p:txBody>
      </p:sp>
      <p:sp>
        <p:nvSpPr>
          <p:cNvPr id="337923" name="Rectangle 3"/>
          <p:cNvSpPr>
            <a:spLocks noGrp="1" noChangeArrowheads="1"/>
          </p:cNvSpPr>
          <p:nvPr>
            <p:ph idx="1"/>
          </p:nvPr>
        </p:nvSpPr>
        <p:spPr/>
        <p:txBody>
          <a:bodyPr/>
          <a:lstStyle/>
          <a:p>
            <a:r>
              <a:rPr lang="en-US" dirty="0">
                <a:ea typeface="ＭＳ Ｐゴシック" pitchFamily="34" charset="-128"/>
              </a:rPr>
              <a:t>Create shelter</a:t>
            </a:r>
          </a:p>
          <a:p>
            <a:r>
              <a:rPr lang="en-US" dirty="0">
                <a:ea typeface="ＭＳ Ｐゴシック" pitchFamily="34" charset="-128"/>
              </a:rPr>
              <a:t>Reassess and treat injuries</a:t>
            </a:r>
          </a:p>
          <a:p>
            <a:r>
              <a:rPr lang="en-US" dirty="0">
                <a:ea typeface="ＭＳ Ｐゴシック" pitchFamily="34" charset="-128"/>
              </a:rPr>
              <a:t>Inventory supplies</a:t>
            </a:r>
          </a:p>
          <a:p>
            <a:r>
              <a:rPr lang="en-US" dirty="0">
                <a:ea typeface="ＭＳ Ｐゴシック" pitchFamily="34" charset="-128"/>
              </a:rPr>
              <a:t>Organize camp site</a:t>
            </a:r>
          </a:p>
          <a:p>
            <a:pPr eaLnBrk="1" hangingPunct="1"/>
            <a:r>
              <a:rPr lang="en-US" dirty="0">
                <a:ea typeface="ＭＳ Ｐゴシック" pitchFamily="34" charset="-128"/>
              </a:rPr>
              <a:t>Build a fire</a:t>
            </a:r>
          </a:p>
          <a:p>
            <a:pPr eaLnBrk="1" hangingPunct="1"/>
            <a:r>
              <a:rPr lang="en-US" dirty="0">
                <a:ea typeface="ＭＳ Ｐゴシック" pitchFamily="34" charset="-128"/>
              </a:rPr>
              <a:t>Make another phone call</a:t>
            </a:r>
          </a:p>
          <a:p>
            <a:pPr lvl="1" eaLnBrk="1" hangingPunct="1"/>
            <a:endParaRPr lang="en-US" dirty="0">
              <a:ea typeface="ＭＳ Ｐゴシック" pitchFamily="34" charset="-128"/>
            </a:endParaRPr>
          </a:p>
        </p:txBody>
      </p:sp>
      <p:pic>
        <p:nvPicPr>
          <p:cNvPr id="6" name="Picture 5">
            <a:extLst>
              <a:ext uri="{FF2B5EF4-FFF2-40B4-BE49-F238E27FC236}">
                <a16:creationId xmlns:a16="http://schemas.microsoft.com/office/drawing/2014/main" id="{D8B20324-FA74-0417-0522-78D1BB2D4C26}"/>
              </a:ext>
            </a:extLst>
          </p:cNvPr>
          <p:cNvPicPr>
            <a:picLocks noChangeAspect="1"/>
          </p:cNvPicPr>
          <p:nvPr/>
        </p:nvPicPr>
        <p:blipFill>
          <a:blip r:embed="rId5"/>
          <a:stretch>
            <a:fillRect/>
          </a:stretch>
        </p:blipFill>
        <p:spPr>
          <a:xfrm>
            <a:off x="8029680" y="1559210"/>
            <a:ext cx="3977012" cy="3739578"/>
          </a:xfrm>
          <a:prstGeom prst="rect">
            <a:avLst/>
          </a:prstGeom>
        </p:spPr>
      </p:pic>
    </p:spTree>
    <p:custDataLst>
      <p:tags r:id="rId1"/>
    </p:custDataLst>
    <p:extLst>
      <p:ext uri="{BB962C8B-B14F-4D97-AF65-F5344CB8AC3E}">
        <p14:creationId xmlns:p14="http://schemas.microsoft.com/office/powerpoint/2010/main" val="1640414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sz="3600" dirty="0">
                <a:ea typeface="ＭＳ Ｐゴシック" pitchFamily="34" charset="-128"/>
              </a:rPr>
              <a:t>The First 5 Days – a Waiting Game</a:t>
            </a:r>
          </a:p>
        </p:txBody>
      </p:sp>
      <p:sp>
        <p:nvSpPr>
          <p:cNvPr id="347139" name="Rectangle 3"/>
          <p:cNvSpPr>
            <a:spLocks noGrp="1" noChangeArrowheads="1"/>
          </p:cNvSpPr>
          <p:nvPr>
            <p:ph idx="1"/>
          </p:nvPr>
        </p:nvSpPr>
        <p:spPr/>
        <p:txBody>
          <a:bodyPr/>
          <a:lstStyle/>
          <a:p>
            <a:pPr eaLnBrk="1" hangingPunct="1"/>
            <a:r>
              <a:rPr lang="en-US" dirty="0">
                <a:ea typeface="ＭＳ Ｐゴシック" pitchFamily="34" charset="-128"/>
              </a:rPr>
              <a:t>Stay busy</a:t>
            </a:r>
          </a:p>
          <a:p>
            <a:pPr eaLnBrk="1" hangingPunct="1"/>
            <a:r>
              <a:rPr lang="en-US" dirty="0">
                <a:ea typeface="ＭＳ Ｐゴシック" pitchFamily="34" charset="-128"/>
              </a:rPr>
              <a:t>Assign work tasks</a:t>
            </a:r>
          </a:p>
          <a:p>
            <a:pPr lvl="1" eaLnBrk="1" hangingPunct="1"/>
            <a:r>
              <a:rPr lang="en-US" dirty="0">
                <a:ea typeface="ＭＳ Ｐゴシック" pitchFamily="34" charset="-128"/>
              </a:rPr>
              <a:t>Stand watch</a:t>
            </a:r>
          </a:p>
          <a:p>
            <a:pPr lvl="1" eaLnBrk="1" hangingPunct="1"/>
            <a:r>
              <a:rPr lang="en-US" dirty="0">
                <a:ea typeface="ＭＳ Ｐゴシック" pitchFamily="34" charset="-128"/>
              </a:rPr>
              <a:t>Carry water</a:t>
            </a:r>
          </a:p>
          <a:p>
            <a:pPr lvl="1" eaLnBrk="1" hangingPunct="1"/>
            <a:r>
              <a:rPr lang="en-US" dirty="0">
                <a:ea typeface="ＭＳ Ｐゴシック" pitchFamily="34" charset="-128"/>
              </a:rPr>
              <a:t>Home improvement</a:t>
            </a:r>
          </a:p>
          <a:p>
            <a:pPr lvl="1" eaLnBrk="1" hangingPunct="1"/>
            <a:r>
              <a:rPr lang="en-US" dirty="0">
                <a:ea typeface="ＭＳ Ｐゴシック" pitchFamily="34" charset="-128"/>
              </a:rPr>
              <a:t>Fish, hunt</a:t>
            </a:r>
          </a:p>
          <a:p>
            <a:pPr eaLnBrk="1" hangingPunct="1"/>
            <a:endParaRPr lang="en-US" dirty="0">
              <a:ea typeface="ＭＳ Ｐゴシック" pitchFamily="34" charset="-128"/>
            </a:endParaRPr>
          </a:p>
          <a:p>
            <a:pPr lvl="1" eaLnBrk="1" hangingPunct="1"/>
            <a:endParaRPr lang="en-US" dirty="0">
              <a:ea typeface="ＭＳ Ｐゴシック" pitchFamily="34" charset="-128"/>
            </a:endParaRPr>
          </a:p>
        </p:txBody>
      </p:sp>
      <p:sp>
        <p:nvSpPr>
          <p:cNvPr id="3" name="Multiply 2"/>
          <p:cNvSpPr/>
          <p:nvPr/>
        </p:nvSpPr>
        <p:spPr bwMode="auto">
          <a:xfrm>
            <a:off x="7815942" y="1524000"/>
            <a:ext cx="609600" cy="702766"/>
          </a:xfrm>
          <a:prstGeom prst="mathMultiply">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grpSp>
        <p:nvGrpSpPr>
          <p:cNvPr id="5" name="Group 4"/>
          <p:cNvGrpSpPr/>
          <p:nvPr/>
        </p:nvGrpSpPr>
        <p:grpSpPr>
          <a:xfrm>
            <a:off x="7517082" y="1864426"/>
            <a:ext cx="4014518" cy="3238916"/>
            <a:chOff x="1200150" y="1128713"/>
            <a:chExt cx="6743700" cy="4250177"/>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7616"/>
            <a:stretch/>
          </p:blipFill>
          <p:spPr>
            <a:xfrm>
              <a:off x="1200150" y="1128713"/>
              <a:ext cx="6743700" cy="4250177"/>
            </a:xfrm>
            <a:prstGeom prst="rect">
              <a:avLst/>
            </a:prstGeom>
            <a:ln>
              <a:noFill/>
            </a:ln>
            <a:effectLst>
              <a:outerShdw blurRad="292100" dist="139700" dir="2700000" algn="tl" rotWithShape="0">
                <a:srgbClr val="333333">
                  <a:alpha val="65000"/>
                </a:srgbClr>
              </a:outerShdw>
            </a:effectLst>
          </p:spPr>
        </p:pic>
        <p:sp>
          <p:nvSpPr>
            <p:cNvPr id="4" name="Multiply 3"/>
            <p:cNvSpPr/>
            <p:nvPr/>
          </p:nvSpPr>
          <p:spPr bwMode="auto">
            <a:xfrm>
              <a:off x="6291941" y="1611083"/>
              <a:ext cx="522515" cy="1621646"/>
            </a:xfrm>
            <a:prstGeom prst="mathMultiply">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8" name="Multiply 7"/>
            <p:cNvSpPr/>
            <p:nvPr/>
          </p:nvSpPr>
          <p:spPr bwMode="auto">
            <a:xfrm>
              <a:off x="2383972" y="2226766"/>
              <a:ext cx="522515" cy="1621646"/>
            </a:xfrm>
            <a:prstGeom prst="mathMultiply">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9" name="Multiply 8"/>
            <p:cNvSpPr/>
            <p:nvPr/>
          </p:nvSpPr>
          <p:spPr bwMode="auto">
            <a:xfrm>
              <a:off x="1426029" y="2226764"/>
              <a:ext cx="522515" cy="1621646"/>
            </a:xfrm>
            <a:prstGeom prst="mathMultiply">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0" name="Multiply 9"/>
            <p:cNvSpPr/>
            <p:nvPr/>
          </p:nvSpPr>
          <p:spPr bwMode="auto">
            <a:xfrm>
              <a:off x="7217226" y="1611083"/>
              <a:ext cx="522515" cy="1621646"/>
            </a:xfrm>
            <a:prstGeom prst="mathMultiply">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1" name="Multiply 10"/>
            <p:cNvSpPr/>
            <p:nvPr/>
          </p:nvSpPr>
          <p:spPr bwMode="auto">
            <a:xfrm>
              <a:off x="3352799" y="2226766"/>
              <a:ext cx="522515" cy="1621646"/>
            </a:xfrm>
            <a:prstGeom prst="mathMultiply">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Tree>
    <p:custDataLst>
      <p:tags r:id="rId1"/>
    </p:custDataLst>
    <p:extLst>
      <p:ext uri="{BB962C8B-B14F-4D97-AF65-F5344CB8AC3E}">
        <p14:creationId xmlns:p14="http://schemas.microsoft.com/office/powerpoint/2010/main" val="1715478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important survival asset</a:t>
            </a:r>
          </a:p>
        </p:txBody>
      </p:sp>
      <p:sp>
        <p:nvSpPr>
          <p:cNvPr id="3" name="Content Placeholder 2"/>
          <p:cNvSpPr>
            <a:spLocks noGrp="1"/>
          </p:cNvSpPr>
          <p:nvPr>
            <p:ph idx="1"/>
          </p:nvPr>
        </p:nvSpPr>
        <p:spPr/>
        <p:txBody>
          <a:bodyPr/>
          <a:lstStyle/>
          <a:p>
            <a:r>
              <a:rPr lang="en-US" dirty="0"/>
              <a:t>Tops every survivor’s list</a:t>
            </a:r>
          </a:p>
          <a:p>
            <a:r>
              <a:rPr lang="en-US" dirty="0"/>
              <a:t>The prime success determiner </a:t>
            </a:r>
            <a:br>
              <a:rPr lang="en-US" dirty="0"/>
            </a:br>
            <a:r>
              <a:rPr lang="en-US" dirty="0"/>
              <a:t>in survival situations</a:t>
            </a:r>
          </a:p>
          <a:p>
            <a:r>
              <a:rPr lang="en-US" dirty="0"/>
              <a:t>Weighs nothing </a:t>
            </a:r>
          </a:p>
          <a:p>
            <a:r>
              <a:rPr lang="en-US" dirty="0"/>
              <a:t>Always available</a:t>
            </a:r>
          </a:p>
        </p:txBody>
      </p:sp>
      <p:pic>
        <p:nvPicPr>
          <p:cNvPr id="1026" name="Picture 2" descr="E:\My Documents\My Pictures\Alaska\2004\1Jan\Charplane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33" b="7282"/>
          <a:stretch/>
        </p:blipFill>
        <p:spPr bwMode="auto">
          <a:xfrm>
            <a:off x="8402595" y="1219418"/>
            <a:ext cx="2991423" cy="45117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5627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will to survive</a:t>
            </a:r>
          </a:p>
        </p:txBody>
      </p:sp>
      <p:grpSp>
        <p:nvGrpSpPr>
          <p:cNvPr id="10" name="Group 9"/>
          <p:cNvGrpSpPr>
            <a:grpSpLocks/>
          </p:cNvGrpSpPr>
          <p:nvPr/>
        </p:nvGrpSpPr>
        <p:grpSpPr bwMode="auto">
          <a:xfrm>
            <a:off x="2723491" y="3092688"/>
            <a:ext cx="2101850" cy="3152775"/>
            <a:chOff x="5953125" y="3594100"/>
            <a:chExt cx="2101850" cy="3152775"/>
          </a:xfrm>
        </p:grpSpPr>
        <p:pic>
          <p:nvPicPr>
            <p:cNvPr id="11" name="Picture 13" descr="C:\Users\awp204js\AppData\Local\Microsoft\Windows\Temporary Internet Files\Content.IE5\1WPW159W\MC90044204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5" y="3594100"/>
              <a:ext cx="21018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Users\awp204js\Documents\FAASTeam\Projects\2013 Projects\National Projects\SSD\Research Material\284px-Gold_seal_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871" y="4003394"/>
              <a:ext cx="1380358" cy="13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0"/>
            <p:cNvSpPr txBox="1">
              <a:spLocks noChangeArrowheads="1"/>
            </p:cNvSpPr>
            <p:nvPr/>
          </p:nvSpPr>
          <p:spPr bwMode="auto">
            <a:xfrm>
              <a:off x="6481336" y="4185740"/>
              <a:ext cx="10454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FontTx/>
                <a:buNone/>
              </a:pPr>
              <a:r>
                <a:rPr lang="en-US" b="1" dirty="0">
                  <a:solidFill>
                    <a:srgbClr val="0070C0"/>
                  </a:solidFill>
                  <a:cs typeface="Arial" charset="0"/>
                </a:rPr>
                <a:t> Gold     Seal</a:t>
              </a:r>
            </a:p>
          </p:txBody>
        </p:sp>
      </p:grpSp>
      <p:pic>
        <p:nvPicPr>
          <p:cNvPr id="4" name="Picture 2" descr="E:\My Documents\My Pictures\Alaska\2004\1Jan\Charplane5.JPG">
            <a:extLst>
              <a:ext uri="{FF2B5EF4-FFF2-40B4-BE49-F238E27FC236}">
                <a16:creationId xmlns:a16="http://schemas.microsoft.com/office/drawing/2014/main" id="{6FD0186F-4FE0-855E-D524-50D6DDA25C75}"/>
              </a:ext>
            </a:extLst>
          </p:cNvPr>
          <p:cNvPicPr>
            <a:picLocks noGrp="1" noChangeAspect="1" noChangeArrowheads="1"/>
          </p:cNvPicPr>
          <p:nvPr>
            <p:ph idx="1"/>
          </p:nvPr>
        </p:nvPicPr>
        <p:blipFill rotWithShape="1">
          <a:blip r:embed="rId6" cstate="print">
            <a:extLst>
              <a:ext uri="{28A0092B-C50C-407E-A947-70E740481C1C}">
                <a14:useLocalDpi xmlns:a14="http://schemas.microsoft.com/office/drawing/2010/main" val="0"/>
              </a:ext>
            </a:extLst>
          </a:blip>
          <a:srcRect l="18033" b="7282"/>
          <a:stretch/>
        </p:blipFill>
        <p:spPr bwMode="auto">
          <a:xfrm>
            <a:off x="8046722" y="572934"/>
            <a:ext cx="3340226" cy="5039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96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Want to learn more?</a:t>
            </a:r>
          </a:p>
        </p:txBody>
      </p:sp>
      <p:sp>
        <p:nvSpPr>
          <p:cNvPr id="3" name="Content Placeholder 2"/>
          <p:cNvSpPr>
            <a:spLocks noGrp="1"/>
          </p:cNvSpPr>
          <p:nvPr>
            <p:ph idx="1"/>
          </p:nvPr>
        </p:nvSpPr>
        <p:spPr>
          <a:xfrm>
            <a:off x="588907" y="1075197"/>
            <a:ext cx="10733617" cy="4391025"/>
          </a:xfrm>
        </p:spPr>
        <p:txBody>
          <a:bodyPr/>
          <a:lstStyle/>
          <a:p>
            <a:r>
              <a:rPr lang="en-US" dirty="0"/>
              <a:t>Civil Aerospace Medical Institute (CAMI)</a:t>
            </a:r>
          </a:p>
          <a:p>
            <a:pPr lvl="1"/>
            <a:r>
              <a:rPr lang="en-US" b="1" i="1" dirty="0"/>
              <a:t>Basic Survival Skills for Aviation</a:t>
            </a:r>
          </a:p>
          <a:p>
            <a:pPr lvl="1"/>
            <a:r>
              <a:rPr lang="en-US" b="1" dirty="0">
                <a:hlinkClick r:id="rId4"/>
              </a:rPr>
              <a:t>https://tinyurl.com/24v9v6v4</a:t>
            </a:r>
            <a:endParaRPr lang="en-US" b="1" dirty="0"/>
          </a:p>
          <a:p>
            <a:pPr lvl="1"/>
            <a:r>
              <a:rPr lang="en-US" b="1" i="1" dirty="0"/>
              <a:t>Basic Survival Training</a:t>
            </a:r>
          </a:p>
          <a:p>
            <a:pPr lvl="1"/>
            <a:r>
              <a:rPr lang="en-US" b="1" dirty="0">
                <a:hlinkClick r:id="rId5"/>
              </a:rPr>
              <a:t>https://tinyurl.com/azmvfcvf</a:t>
            </a:r>
            <a:r>
              <a:rPr lang="en-US" b="1" dirty="0"/>
              <a:t> </a:t>
            </a:r>
          </a:p>
        </p:txBody>
      </p:sp>
      <p:pic>
        <p:nvPicPr>
          <p:cNvPr id="5" name="Picture 4">
            <a:extLst>
              <a:ext uri="{FF2B5EF4-FFF2-40B4-BE49-F238E27FC236}">
                <a16:creationId xmlns:a16="http://schemas.microsoft.com/office/drawing/2014/main" id="{B897A0B5-7A1B-BD3A-FD30-65FBA344C8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397" r="12831" b="20182"/>
          <a:stretch/>
        </p:blipFill>
        <p:spPr>
          <a:xfrm>
            <a:off x="571500" y="3582815"/>
            <a:ext cx="4479585" cy="202038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8AEA52A-4814-E8E4-6360-C3E273FB7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5422" y="3471913"/>
            <a:ext cx="2891583" cy="2168687"/>
          </a:xfrm>
          <a:prstGeom prst="rect">
            <a:avLst/>
          </a:prstGeom>
        </p:spPr>
      </p:pic>
      <p:grpSp>
        <p:nvGrpSpPr>
          <p:cNvPr id="10" name="Group 9">
            <a:extLst>
              <a:ext uri="{FF2B5EF4-FFF2-40B4-BE49-F238E27FC236}">
                <a16:creationId xmlns:a16="http://schemas.microsoft.com/office/drawing/2014/main" id="{68953C78-E6C0-EC8C-BD5C-F1A50355DF3B}"/>
              </a:ext>
            </a:extLst>
          </p:cNvPr>
          <p:cNvGrpSpPr/>
          <p:nvPr/>
        </p:nvGrpSpPr>
        <p:grpSpPr>
          <a:xfrm>
            <a:off x="9053694" y="3270709"/>
            <a:ext cx="2645519" cy="2547476"/>
            <a:chOff x="4660489" y="1993489"/>
            <a:chExt cx="3769135" cy="3769135"/>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A2DAEAA8-2EF2-5B47-EC31-6C9F256720B0}"/>
                </a:ext>
              </a:extLst>
            </p:cNvPr>
            <p:cNvPicPr>
              <a:picLocks noChangeAspect="1"/>
            </p:cNvPicPr>
            <p:nvPr/>
          </p:nvPicPr>
          <p:blipFill>
            <a:blip r:embed="rId8"/>
            <a:stretch>
              <a:fillRect/>
            </a:stretch>
          </p:blipFill>
          <p:spPr>
            <a:xfrm>
              <a:off x="4660489" y="1993489"/>
              <a:ext cx="3769135" cy="3769135"/>
            </a:xfrm>
            <a:prstGeom prst="rect">
              <a:avLst/>
            </a:prstGeom>
          </p:spPr>
        </p:pic>
        <p:pic>
          <p:nvPicPr>
            <p:cNvPr id="9" name="Picture 8" descr="Logo, company name&#10;&#10;Description automatically generated">
              <a:extLst>
                <a:ext uri="{FF2B5EF4-FFF2-40B4-BE49-F238E27FC236}">
                  <a16:creationId xmlns:a16="http://schemas.microsoft.com/office/drawing/2014/main" id="{6B0367A7-17BD-FE66-661E-841137912E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3425145"/>
              <a:ext cx="810467" cy="789039"/>
            </a:xfrm>
            <a:prstGeom prst="rect">
              <a:avLst/>
            </a:prstGeom>
          </p:spPr>
        </p:pic>
      </p:grpSp>
      <p:pic>
        <p:nvPicPr>
          <p:cNvPr id="11" name="Picture 4" descr="winterfire">
            <a:extLst>
              <a:ext uri="{FF2B5EF4-FFF2-40B4-BE49-F238E27FC236}">
                <a16:creationId xmlns:a16="http://schemas.microsoft.com/office/drawing/2014/main" id="{EB7ADBC6-EF8B-9117-0AB5-BAB918440E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5145" y="723234"/>
            <a:ext cx="3423657" cy="2426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4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96458" y="225652"/>
            <a:ext cx="8472488" cy="609600"/>
          </a:xfrm>
        </p:spPr>
        <p:txBody>
          <a:bodyPr/>
          <a:lstStyle/>
          <a:p>
            <a:pPr eaLnBrk="1" hangingPunct="1"/>
            <a:r>
              <a:rPr lang="en-US" sz="3600" dirty="0">
                <a:ea typeface="ＭＳ Ｐゴシック" pitchFamily="34" charset="-128"/>
              </a:rPr>
              <a:t>Reading List						</a:t>
            </a:r>
          </a:p>
        </p:txBody>
      </p:sp>
      <p:sp>
        <p:nvSpPr>
          <p:cNvPr id="107524" name="Rectangle 5"/>
          <p:cNvSpPr>
            <a:spLocks noGrp="1" noChangeArrowheads="1"/>
          </p:cNvSpPr>
          <p:nvPr>
            <p:ph type="body" idx="1"/>
          </p:nvPr>
        </p:nvSpPr>
        <p:spPr>
          <a:xfrm>
            <a:off x="543681" y="973596"/>
            <a:ext cx="8050213" cy="5329238"/>
          </a:xfrm>
        </p:spPr>
        <p:txBody>
          <a:bodyPr/>
          <a:lstStyle/>
          <a:p>
            <a:pPr eaLnBrk="1" hangingPunct="1"/>
            <a:r>
              <a:rPr lang="en-US" dirty="0">
                <a:ea typeface="ＭＳ Ｐゴシック" pitchFamily="34" charset="-128"/>
              </a:rPr>
              <a:t>Alaskan Off Airport Operations Guide</a:t>
            </a:r>
          </a:p>
          <a:p>
            <a:pPr lvl="1"/>
            <a:r>
              <a:rPr lang="en-US" dirty="0">
                <a:ea typeface="ＭＳ Ｐゴシック" pitchFamily="34" charset="-128"/>
                <a:hlinkClick r:id="rId4"/>
              </a:rPr>
              <a:t>https://tinyurl.com/mtznzycp</a:t>
            </a:r>
            <a:r>
              <a:rPr lang="en-US" dirty="0">
                <a:ea typeface="ＭＳ Ｐゴシック" pitchFamily="34" charset="-128"/>
              </a:rPr>
              <a:t> </a:t>
            </a:r>
          </a:p>
          <a:p>
            <a:pPr eaLnBrk="1" hangingPunct="1"/>
            <a:r>
              <a:rPr lang="en-US" dirty="0">
                <a:ea typeface="ＭＳ Ｐゴシック" pitchFamily="34" charset="-128"/>
              </a:rPr>
              <a:t>Alaskan Pilot &amp; Passenger Survival Guide</a:t>
            </a:r>
          </a:p>
          <a:p>
            <a:pPr lvl="1" indent="-342900"/>
            <a:r>
              <a:rPr lang="en-US" dirty="0">
                <a:ea typeface="ＭＳ Ｐゴシック" pitchFamily="34" charset="-128"/>
                <a:hlinkClick r:id="rId5"/>
              </a:rPr>
              <a:t>https://tinyurl.com/2d8m9dtd</a:t>
            </a:r>
            <a:endParaRPr lang="en-US" dirty="0">
              <a:ea typeface="ＭＳ Ｐゴシック" pitchFamily="34" charset="-128"/>
            </a:endParaRPr>
          </a:p>
          <a:p>
            <a:r>
              <a:rPr lang="en-US" dirty="0">
                <a:ea typeface="ＭＳ Ｐゴシック" pitchFamily="34" charset="-128"/>
              </a:rPr>
              <a:t>Deep Survival</a:t>
            </a:r>
          </a:p>
          <a:p>
            <a:pPr lvl="1" indent="-342900"/>
            <a:r>
              <a:rPr lang="en-US" dirty="0">
                <a:ea typeface="ＭＳ Ｐゴシック" pitchFamily="34" charset="-128"/>
              </a:rPr>
              <a:t>Laurence Gonzales</a:t>
            </a:r>
          </a:p>
        </p:txBody>
      </p:sp>
      <p:pic>
        <p:nvPicPr>
          <p:cNvPr id="106500"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176" y="3429000"/>
            <a:ext cx="3330143" cy="2220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5F7F0E8-9CC7-B2B4-9002-D05E45B3BBE8}"/>
              </a:ext>
            </a:extLst>
          </p:cNvPr>
          <p:cNvGrpSpPr/>
          <p:nvPr/>
        </p:nvGrpSpPr>
        <p:grpSpPr>
          <a:xfrm>
            <a:off x="5405894" y="3030279"/>
            <a:ext cx="2415339" cy="2141744"/>
            <a:chOff x="2848412" y="1598154"/>
            <a:chExt cx="4286250" cy="4286250"/>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2AA3B9BF-9D67-95EB-42C1-845A49AB0F58}"/>
                </a:ext>
              </a:extLst>
            </p:cNvPr>
            <p:cNvPicPr>
              <a:picLocks noChangeAspect="1"/>
            </p:cNvPicPr>
            <p:nvPr/>
          </p:nvPicPr>
          <p:blipFill>
            <a:blip r:embed="rId7"/>
            <a:stretch>
              <a:fillRect/>
            </a:stretch>
          </p:blipFill>
          <p:spPr>
            <a:xfrm>
              <a:off x="2848412" y="1598154"/>
              <a:ext cx="4286250" cy="4286250"/>
            </a:xfrm>
            <a:prstGeom prst="rect">
              <a:avLst/>
            </a:prstGeom>
          </p:spPr>
        </p:pic>
        <p:pic>
          <p:nvPicPr>
            <p:cNvPr id="9" name="Picture 8" descr="Logo, company name&#10;&#10;Description automatically generated">
              <a:extLst>
                <a:ext uri="{FF2B5EF4-FFF2-40B4-BE49-F238E27FC236}">
                  <a16:creationId xmlns:a16="http://schemas.microsoft.com/office/drawing/2014/main" id="{BBDDC179-4DEA-756A-A4AB-98818C09FD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8787" y="3306726"/>
              <a:ext cx="831756" cy="913208"/>
            </a:xfrm>
            <a:prstGeom prst="rect">
              <a:avLst/>
            </a:prstGeom>
          </p:spPr>
        </p:pic>
      </p:grpSp>
      <p:grpSp>
        <p:nvGrpSpPr>
          <p:cNvPr id="16" name="Group 15">
            <a:extLst>
              <a:ext uri="{FF2B5EF4-FFF2-40B4-BE49-F238E27FC236}">
                <a16:creationId xmlns:a16="http://schemas.microsoft.com/office/drawing/2014/main" id="{60E8E080-0C64-8339-CC0D-987BF28BB461}"/>
              </a:ext>
            </a:extLst>
          </p:cNvPr>
          <p:cNvGrpSpPr/>
          <p:nvPr/>
        </p:nvGrpSpPr>
        <p:grpSpPr>
          <a:xfrm>
            <a:off x="9090837" y="435935"/>
            <a:ext cx="2456121" cy="2339325"/>
            <a:chOff x="8291943" y="225652"/>
            <a:chExt cx="3356376" cy="3356376"/>
          </a:xfrm>
          <a:effectLst>
            <a:outerShdw blurRad="50800" dist="38100" dir="2700000" algn="tl" rotWithShape="0">
              <a:prstClr val="black">
                <a:alpha val="40000"/>
              </a:prstClr>
            </a:outerShdw>
          </a:effectLst>
        </p:grpSpPr>
        <p:pic>
          <p:nvPicPr>
            <p:cNvPr id="15" name="Picture 14">
              <a:extLst>
                <a:ext uri="{FF2B5EF4-FFF2-40B4-BE49-F238E27FC236}">
                  <a16:creationId xmlns:a16="http://schemas.microsoft.com/office/drawing/2014/main" id="{4D8AFF01-339F-BED2-B658-62E30449754D}"/>
                </a:ext>
              </a:extLst>
            </p:cNvPr>
            <p:cNvPicPr>
              <a:picLocks noChangeAspect="1"/>
            </p:cNvPicPr>
            <p:nvPr/>
          </p:nvPicPr>
          <p:blipFill>
            <a:blip r:embed="rId9"/>
            <a:stretch>
              <a:fillRect/>
            </a:stretch>
          </p:blipFill>
          <p:spPr>
            <a:xfrm>
              <a:off x="8291943" y="225652"/>
              <a:ext cx="3356376" cy="3356376"/>
            </a:xfrm>
            <a:prstGeom prst="rect">
              <a:avLst/>
            </a:prstGeom>
          </p:spPr>
        </p:pic>
        <p:pic>
          <p:nvPicPr>
            <p:cNvPr id="12" name="Picture 11" descr="Logo, company name&#10;&#10;Description automatically generated">
              <a:extLst>
                <a:ext uri="{FF2B5EF4-FFF2-40B4-BE49-F238E27FC236}">
                  <a16:creationId xmlns:a16="http://schemas.microsoft.com/office/drawing/2014/main" id="{93BE9534-C809-41EE-E9A9-59824E7A86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53379" y="1541687"/>
              <a:ext cx="459735" cy="443285"/>
            </a:xfrm>
            <a:prstGeom prst="rect">
              <a:avLst/>
            </a:prstGeom>
          </p:spPr>
        </p:pic>
      </p:grpSp>
    </p:spTree>
    <p:custDataLst>
      <p:tags r:id="rId1"/>
    </p:custDataLst>
    <p:extLst>
      <p:ext uri="{BB962C8B-B14F-4D97-AF65-F5344CB8AC3E}">
        <p14:creationId xmlns:p14="http://schemas.microsoft.com/office/powerpoint/2010/main" val="2017536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5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52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52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52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52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5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EB91E7EE-1EB0-A931-C930-F61E135BB3C4}"/>
              </a:ext>
            </a:extLst>
          </p:cNvPr>
          <p:cNvSpPr txBox="1"/>
          <p:nvPr/>
        </p:nvSpPr>
        <p:spPr bwMode="auto">
          <a:xfrm>
            <a:off x="199299" y="4845577"/>
            <a:ext cx="80484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a:hlinkClick r:id="rId5"/>
              </a:rPr>
              <a:t>Safety Management System (SMS) | Federal Aviation Administration (faa.gov)</a:t>
            </a:r>
            <a:endParaRPr lang="en-US" sz="1200" b="1" dirty="0">
              <a:solidFill>
                <a:srgbClr val="C0C0C0"/>
              </a:solidFill>
            </a:endParaRPr>
          </a:p>
        </p:txBody>
      </p:sp>
      <p:pic>
        <p:nvPicPr>
          <p:cNvPr id="12" name="Picture 11">
            <a:extLst>
              <a:ext uri="{FF2B5EF4-FFF2-40B4-BE49-F238E27FC236}">
                <a16:creationId xmlns:a16="http://schemas.microsoft.com/office/drawing/2014/main" id="{A9A7C9B5-3C8F-D995-75F5-5FD52A3DF409}"/>
              </a:ext>
            </a:extLst>
          </p:cNvPr>
          <p:cNvPicPr>
            <a:picLocks noChangeAspect="1"/>
          </p:cNvPicPr>
          <p:nvPr/>
        </p:nvPicPr>
        <p:blipFill>
          <a:blip r:embed="rId6"/>
          <a:stretch>
            <a:fillRect/>
          </a:stretch>
        </p:blipFill>
        <p:spPr>
          <a:xfrm>
            <a:off x="9162110" y="3061998"/>
            <a:ext cx="2497016" cy="2497016"/>
          </a:xfrm>
          <a:prstGeom prst="rect">
            <a:avLst/>
          </a:prstGeom>
        </p:spPr>
      </p:pic>
    </p:spTree>
    <p:custDataLst>
      <p:tags r:id="rId1"/>
    </p:custDataLst>
    <p:extLst>
      <p:ext uri="{BB962C8B-B14F-4D97-AF65-F5344CB8AC3E}">
        <p14:creationId xmlns:p14="http://schemas.microsoft.com/office/powerpoint/2010/main" val="7860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182" y="2187574"/>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txBox="1">
            <a:spLocks/>
          </p:cNvSpPr>
          <p:nvPr/>
        </p:nvSpPr>
        <p:spPr bwMode="auto">
          <a:xfrm>
            <a:off x="492918" y="193964"/>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algn="l">
              <a:spcBef>
                <a:spcPct val="0"/>
              </a:spcBef>
              <a:buNone/>
            </a:pPr>
            <a:r>
              <a:rPr lang="en-US" altLang="en-US" sz="4000" b="1" dirty="0">
                <a:solidFill>
                  <a:srgbClr val="1D2F68"/>
                </a:solidFill>
              </a:rPr>
              <a:t>Safety Tip</a:t>
            </a:r>
          </a:p>
        </p:txBody>
      </p:sp>
      <p:pic>
        <p:nvPicPr>
          <p:cNvPr id="23561"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971304" y="3334083"/>
            <a:ext cx="3325091" cy="2496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1" name="Content Placeholder 4"/>
          <p:cNvSpPr txBox="1">
            <a:spLocks/>
          </p:cNvSpPr>
          <p:nvPr/>
        </p:nvSpPr>
        <p:spPr bwMode="auto">
          <a:xfrm>
            <a:off x="394826" y="880269"/>
            <a:ext cx="8050212"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marL="0" indent="0" algn="l">
              <a:spcBef>
                <a:spcPct val="20000"/>
              </a:spcBef>
              <a:buNone/>
            </a:pPr>
            <a:r>
              <a:rPr lang="en-US" altLang="en-US" sz="2800" b="1" dirty="0"/>
              <a:t>Practice</a:t>
            </a:r>
          </a:p>
          <a:p>
            <a:pPr lvl="1" algn="l">
              <a:spcBef>
                <a:spcPct val="20000"/>
              </a:spcBef>
              <a:buFontTx/>
              <a:buChar char="–"/>
            </a:pPr>
            <a:r>
              <a:rPr lang="en-US" altLang="en-US" dirty="0"/>
              <a:t>Stalls &amp; slow flight</a:t>
            </a:r>
          </a:p>
          <a:p>
            <a:pPr lvl="1" algn="l">
              <a:spcBef>
                <a:spcPct val="20000"/>
              </a:spcBef>
              <a:buFontTx/>
              <a:buChar char="–"/>
            </a:pPr>
            <a:r>
              <a:rPr lang="en-US" altLang="en-US" dirty="0"/>
              <a:t>Flight training maneuvers</a:t>
            </a:r>
            <a:endParaRPr lang="en-US" altLang="en-US" u="sng" dirty="0"/>
          </a:p>
          <a:p>
            <a:pPr lvl="1" algn="l">
              <a:spcBef>
                <a:spcPct val="20000"/>
              </a:spcBef>
              <a:buFontTx/>
              <a:buChar char="–"/>
            </a:pPr>
            <a:r>
              <a:rPr lang="en-US" altLang="en-US" dirty="0"/>
              <a:t>Takeoffs &amp; Landings</a:t>
            </a:r>
          </a:p>
          <a:p>
            <a:pPr lvl="1" algn="l">
              <a:spcBef>
                <a:spcPct val="20000"/>
              </a:spcBef>
              <a:buFontTx/>
              <a:buChar char="–"/>
            </a:pPr>
            <a:r>
              <a:rPr lang="en-US" altLang="en-US" dirty="0"/>
              <a:t>Instrument Maneuvers</a:t>
            </a:r>
          </a:p>
          <a:p>
            <a:pPr lvl="1" algn="l">
              <a:spcBef>
                <a:spcPct val="20000"/>
              </a:spcBef>
              <a:buFontTx/>
              <a:buChar char="–"/>
            </a:pPr>
            <a:endParaRPr lang="en-US" altLang="en-US" u="sng" dirty="0"/>
          </a:p>
        </p:txBody>
      </p:sp>
      <p:pic>
        <p:nvPicPr>
          <p:cNvPr id="23564"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22065" r="20389"/>
          <a:stretch/>
        </p:blipFill>
        <p:spPr bwMode="auto">
          <a:xfrm>
            <a:off x="7614797" y="498764"/>
            <a:ext cx="4182377" cy="4849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799083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It can happen quickly</a:t>
            </a:r>
            <a:endParaRPr lang="en-US" dirty="0"/>
          </a:p>
        </p:txBody>
      </p:sp>
      <p:pic>
        <p:nvPicPr>
          <p:cNvPr id="7" name="Picture 18" descr="Montague1"/>
          <p:cNvPicPr>
            <a:picLocks noChangeAspect="1" noChangeArrowheads="1"/>
          </p:cNvPicPr>
          <p:nvPr/>
        </p:nvPicPr>
        <p:blipFill>
          <a:blip r:embed="rId4">
            <a:extLst>
              <a:ext uri="{28A0092B-C50C-407E-A947-70E740481C1C}">
                <a14:useLocalDpi xmlns:a14="http://schemas.microsoft.com/office/drawing/2010/main" val="0"/>
              </a:ext>
            </a:extLst>
          </a:blip>
          <a:srcRect t="12637" r="1353" b="34682"/>
          <a:stretch>
            <a:fillRect/>
          </a:stretch>
        </p:blipFill>
        <p:spPr bwMode="auto">
          <a:xfrm>
            <a:off x="916759" y="1711004"/>
            <a:ext cx="4297362" cy="3435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HELIO 00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r="29546"/>
          <a:stretch>
            <a:fillRect/>
          </a:stretch>
        </p:blipFill>
        <p:spPr bwMode="auto">
          <a:xfrm>
            <a:off x="7150371" y="1088511"/>
            <a:ext cx="4124870" cy="4391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0895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1972004" y="1161285"/>
            <a:ext cx="8050213" cy="4391025"/>
          </a:xfrm>
        </p:spPr>
        <p:txBody>
          <a:bodyPr/>
          <a:lstStyle/>
          <a:p>
            <a:r>
              <a:rPr lang="en-US" dirty="0"/>
              <a:t>You are vital members of our GA safety community</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591" y="3233887"/>
            <a:ext cx="2939726" cy="2206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851" y="1816532"/>
            <a:ext cx="2777204" cy="2084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993" y="3104263"/>
            <a:ext cx="4296758" cy="1862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852451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69517" y="332117"/>
            <a:ext cx="4458824"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406520" y="1816069"/>
            <a:ext cx="5689480" cy="1067092"/>
          </a:xfrm>
        </p:spPr>
        <p:txBody>
          <a:bodyPr/>
          <a:lstStyle/>
          <a:p>
            <a:r>
              <a:rPr lang="en-US" sz="2800" dirty="0"/>
              <a:t>Topic of the Month – February</a:t>
            </a:r>
          </a:p>
          <a:p>
            <a:r>
              <a:rPr lang="en-US" sz="2800" dirty="0"/>
              <a:t>GA Survival</a:t>
            </a:r>
            <a:endParaRPr lang="en-US" sz="2800" dirty="0">
              <a:solidFill>
                <a:schemeClr val="tx1"/>
              </a:solidFill>
            </a:endParaRPr>
          </a:p>
        </p:txBody>
      </p:sp>
      <p:sp>
        <p:nvSpPr>
          <p:cNvPr id="32785" name="Text Box 17"/>
          <p:cNvSpPr txBox="1">
            <a:spLocks noChangeArrowheads="1"/>
          </p:cNvSpPr>
          <p:nvPr/>
        </p:nvSpPr>
        <p:spPr bwMode="auto">
          <a:xfrm>
            <a:off x="1933307" y="338798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933307" y="3739485"/>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933307" y="4113774"/>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33403589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inter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483" y="2787188"/>
            <a:ext cx="3902684" cy="27658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Research the requirements</a:t>
            </a:r>
          </a:p>
        </p:txBody>
      </p:sp>
      <p:sp>
        <p:nvSpPr>
          <p:cNvPr id="3" name="Content Placeholder 2"/>
          <p:cNvSpPr>
            <a:spLocks noGrp="1"/>
          </p:cNvSpPr>
          <p:nvPr>
            <p:ph idx="1"/>
          </p:nvPr>
        </p:nvSpPr>
        <p:spPr>
          <a:xfrm>
            <a:off x="674602" y="954088"/>
            <a:ext cx="10733617" cy="4391025"/>
          </a:xfrm>
        </p:spPr>
        <p:txBody>
          <a:bodyPr/>
          <a:lstStyle/>
          <a:p>
            <a:r>
              <a:rPr lang="en-US" dirty="0"/>
              <a:t>Over water equipment</a:t>
            </a:r>
          </a:p>
          <a:p>
            <a:r>
              <a:rPr lang="en-US" dirty="0"/>
              <a:t>Survival gear</a:t>
            </a:r>
          </a:p>
          <a:p>
            <a:r>
              <a:rPr lang="en-US" dirty="0"/>
              <a:t>Weight &amp; balance calculation</a:t>
            </a:r>
          </a:p>
        </p:txBody>
      </p:sp>
      <p:pic>
        <p:nvPicPr>
          <p:cNvPr id="7" name="Picture 6" descr="AVIATION LIFE JACKET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204" y="2787188"/>
            <a:ext cx="3099838" cy="267826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949" t="15982" r="28307"/>
          <a:stretch/>
        </p:blipFill>
        <p:spPr>
          <a:xfrm>
            <a:off x="9115119" y="570882"/>
            <a:ext cx="2523066" cy="2418340"/>
          </a:xfrm>
          <a:prstGeom prst="rect">
            <a:avLst/>
          </a:prstGeom>
        </p:spPr>
      </p:pic>
      <p:grpSp>
        <p:nvGrpSpPr>
          <p:cNvPr id="5" name="Group 4">
            <a:extLst>
              <a:ext uri="{FF2B5EF4-FFF2-40B4-BE49-F238E27FC236}">
                <a16:creationId xmlns:a16="http://schemas.microsoft.com/office/drawing/2014/main" id="{0CDB4E33-C93E-EAA2-26CD-0991B0680933}"/>
              </a:ext>
            </a:extLst>
          </p:cNvPr>
          <p:cNvGrpSpPr/>
          <p:nvPr/>
        </p:nvGrpSpPr>
        <p:grpSpPr>
          <a:xfrm>
            <a:off x="8740898" y="3174161"/>
            <a:ext cx="3033470" cy="2355891"/>
            <a:chOff x="8740898" y="3174161"/>
            <a:chExt cx="3033470" cy="2355891"/>
          </a:xfrm>
        </p:grpSpPr>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0898" y="3174161"/>
              <a:ext cx="3033470" cy="2355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a:extLst>
                <a:ext uri="{FF2B5EF4-FFF2-40B4-BE49-F238E27FC236}">
                  <a16:creationId xmlns:a16="http://schemas.microsoft.com/office/drawing/2014/main" id="{9DCCA654-5A11-016B-C036-21D87B8A0538}"/>
                </a:ext>
              </a:extLst>
            </p:cNvPr>
            <p:cNvSpPr txBox="1"/>
            <p:nvPr/>
          </p:nvSpPr>
          <p:spPr bwMode="auto">
            <a:xfrm>
              <a:off x="11237476" y="3369459"/>
              <a:ext cx="5106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600" b="1" dirty="0">
                  <a:solidFill>
                    <a:srgbClr val="FF0000"/>
                  </a:solidFill>
                </a:rPr>
                <a:t>X</a:t>
              </a:r>
            </a:p>
          </p:txBody>
        </p:sp>
      </p:grpSp>
    </p:spTree>
    <p:custDataLst>
      <p:tags r:id="rId1"/>
    </p:custDataLst>
    <p:extLst>
      <p:ext uri="{BB962C8B-B14F-4D97-AF65-F5344CB8AC3E}">
        <p14:creationId xmlns:p14="http://schemas.microsoft.com/office/powerpoint/2010/main" val="95283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63E6-841A-69BD-5319-1009B5BF3B95}"/>
              </a:ext>
            </a:extLst>
          </p:cNvPr>
          <p:cNvSpPr>
            <a:spLocks noGrp="1"/>
          </p:cNvSpPr>
          <p:nvPr>
            <p:ph type="title"/>
          </p:nvPr>
        </p:nvSpPr>
        <p:spPr/>
        <p:txBody>
          <a:bodyPr/>
          <a:lstStyle/>
          <a:p>
            <a:r>
              <a:rPr lang="en-US" dirty="0"/>
              <a:t>Rent or own</a:t>
            </a:r>
          </a:p>
        </p:txBody>
      </p:sp>
      <p:pic>
        <p:nvPicPr>
          <p:cNvPr id="1026" name="Picture 2" descr="Launching and boarding a life raft">
            <a:extLst>
              <a:ext uri="{FF2B5EF4-FFF2-40B4-BE49-F238E27FC236}">
                <a16:creationId xmlns:a16="http://schemas.microsoft.com/office/drawing/2014/main" id="{BA45F7C6-7E8A-5D8B-55A7-7F620C37A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453" y="3040083"/>
            <a:ext cx="3867930" cy="2573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Ocean Safety Sea Marker Dye | Suffolk Marine Safety">
            <a:extLst>
              <a:ext uri="{FF2B5EF4-FFF2-40B4-BE49-F238E27FC236}">
                <a16:creationId xmlns:a16="http://schemas.microsoft.com/office/drawing/2014/main" id="{08AA4048-C82E-F848-21EE-4CB92638DF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0380" y="375934"/>
            <a:ext cx="2181529" cy="2181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80E5D4D-DAEE-F071-80DA-5DE4A3B3BC99}"/>
              </a:ext>
            </a:extLst>
          </p:cNvPr>
          <p:cNvPicPr>
            <a:picLocks noChangeAspect="1"/>
          </p:cNvPicPr>
          <p:nvPr/>
        </p:nvPicPr>
        <p:blipFill rotWithShape="1">
          <a:blip r:embed="rId6"/>
          <a:srcRect l="50000"/>
          <a:stretch/>
        </p:blipFill>
        <p:spPr>
          <a:xfrm>
            <a:off x="2810856" y="2735561"/>
            <a:ext cx="2619375" cy="292715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B431DF4-48B8-0951-136B-BAD5E0EE68C9}"/>
              </a:ext>
            </a:extLst>
          </p:cNvPr>
          <p:cNvPicPr>
            <a:picLocks noChangeAspect="1"/>
          </p:cNvPicPr>
          <p:nvPr/>
        </p:nvPicPr>
        <p:blipFill rotWithShape="1">
          <a:blip r:embed="rId7"/>
          <a:srcRect l="11361" r="14888"/>
          <a:stretch/>
        </p:blipFill>
        <p:spPr>
          <a:xfrm>
            <a:off x="336040" y="1256589"/>
            <a:ext cx="2181529" cy="2957945"/>
          </a:xfrm>
          <a:prstGeom prst="rect">
            <a:avLst/>
          </a:prstGeom>
          <a:ln>
            <a:noFill/>
          </a:ln>
          <a:effectLst>
            <a:outerShdw blurRad="292100" dist="139700" dir="2700000" algn="tl" rotWithShape="0">
              <a:srgbClr val="333333">
                <a:alpha val="65000"/>
              </a:srgbClr>
            </a:outerShdw>
          </a:effectLst>
        </p:spPr>
      </p:pic>
      <p:pic>
        <p:nvPicPr>
          <p:cNvPr id="1034" name="Picture 10" descr="IKAROS Buoyant Smoke 3 Minute - Ikaros">
            <a:extLst>
              <a:ext uri="{FF2B5EF4-FFF2-40B4-BE49-F238E27FC236}">
                <a16:creationId xmlns:a16="http://schemas.microsoft.com/office/drawing/2014/main" id="{08C57BDC-6659-BDFE-48BB-12D99E50B3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312" y="814388"/>
            <a:ext cx="2619375" cy="174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4281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4BD0-E4E3-86DA-7A0B-2554A452E3B3}"/>
              </a:ext>
            </a:extLst>
          </p:cNvPr>
          <p:cNvSpPr>
            <a:spLocks noGrp="1"/>
          </p:cNvSpPr>
          <p:nvPr>
            <p:ph type="title"/>
          </p:nvPr>
        </p:nvSpPr>
        <p:spPr/>
        <p:txBody>
          <a:bodyPr/>
          <a:lstStyle/>
          <a:p>
            <a:r>
              <a:rPr lang="en-US" dirty="0"/>
              <a:t>File a Flight Plan</a:t>
            </a:r>
          </a:p>
        </p:txBody>
      </p:sp>
      <p:sp>
        <p:nvSpPr>
          <p:cNvPr id="3" name="Content Placeholder 2">
            <a:extLst>
              <a:ext uri="{FF2B5EF4-FFF2-40B4-BE49-F238E27FC236}">
                <a16:creationId xmlns:a16="http://schemas.microsoft.com/office/drawing/2014/main" id="{36148288-0341-D809-88E5-60BF981F135A}"/>
              </a:ext>
            </a:extLst>
          </p:cNvPr>
          <p:cNvSpPr>
            <a:spLocks noGrp="1"/>
          </p:cNvSpPr>
          <p:nvPr>
            <p:ph idx="1"/>
          </p:nvPr>
        </p:nvSpPr>
        <p:spPr>
          <a:xfrm>
            <a:off x="660401" y="1233487"/>
            <a:ext cx="10733617" cy="4391025"/>
          </a:xfrm>
        </p:spPr>
        <p:txBody>
          <a:bodyPr/>
          <a:lstStyle/>
          <a:p>
            <a:r>
              <a:rPr lang="en-US" dirty="0"/>
              <a:t>Leave an itinerary with a trusted agent</a:t>
            </a:r>
          </a:p>
        </p:txBody>
      </p:sp>
      <p:pic>
        <p:nvPicPr>
          <p:cNvPr id="5" name="Picture 4">
            <a:extLst>
              <a:ext uri="{FF2B5EF4-FFF2-40B4-BE49-F238E27FC236}">
                <a16:creationId xmlns:a16="http://schemas.microsoft.com/office/drawing/2014/main" id="{28CE8A44-FEA2-51EA-77C7-E91D2487D06D}"/>
              </a:ext>
            </a:extLst>
          </p:cNvPr>
          <p:cNvPicPr>
            <a:picLocks noChangeAspect="1"/>
          </p:cNvPicPr>
          <p:nvPr/>
        </p:nvPicPr>
        <p:blipFill>
          <a:blip r:embed="rId4"/>
          <a:stretch>
            <a:fillRect/>
          </a:stretch>
        </p:blipFill>
        <p:spPr>
          <a:xfrm>
            <a:off x="379705" y="2274300"/>
            <a:ext cx="4208482" cy="282527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B9F830C-4921-8B8E-CCFD-A7120DFE6632}"/>
              </a:ext>
            </a:extLst>
          </p:cNvPr>
          <p:cNvPicPr>
            <a:picLocks noChangeAspect="1"/>
          </p:cNvPicPr>
          <p:nvPr/>
        </p:nvPicPr>
        <p:blipFill>
          <a:blip r:embed="rId5"/>
          <a:stretch>
            <a:fillRect/>
          </a:stretch>
        </p:blipFill>
        <p:spPr>
          <a:xfrm>
            <a:off x="5062320" y="2274300"/>
            <a:ext cx="6805831" cy="275455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283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star GSP 1600 Satellite Phone - USED"/>
          <p:cNvPicPr>
            <a:picLocks noChangeAspect="1"/>
          </p:cNvPicPr>
          <p:nvPr/>
        </p:nvPicPr>
        <p:blipFill rotWithShape="1">
          <a:blip r:embed="rId4" cstate="print">
            <a:extLst>
              <a:ext uri="{28A0092B-C50C-407E-A947-70E740481C1C}">
                <a14:useLocalDpi xmlns:a14="http://schemas.microsoft.com/office/drawing/2010/main" val="0"/>
              </a:ext>
            </a:extLst>
          </a:blip>
          <a:srcRect l="7337" t="10839" r="6362" b="14735"/>
          <a:stretch/>
        </p:blipFill>
        <p:spPr>
          <a:xfrm>
            <a:off x="9043791" y="764088"/>
            <a:ext cx="2630467" cy="2880986"/>
          </a:xfrm>
          <a:prstGeom prst="rect">
            <a:avLst/>
          </a:prstGeom>
        </p:spPr>
      </p:pic>
      <p:sp>
        <p:nvSpPr>
          <p:cNvPr id="69634" name="Rectangle 2"/>
          <p:cNvSpPr>
            <a:spLocks noGrp="1" noChangeArrowheads="1"/>
          </p:cNvSpPr>
          <p:nvPr>
            <p:ph type="title"/>
          </p:nvPr>
        </p:nvSpPr>
        <p:spPr>
          <a:xfrm>
            <a:off x="367374" y="416628"/>
            <a:ext cx="11296651" cy="609600"/>
          </a:xfrm>
        </p:spPr>
        <p:txBody>
          <a:bodyPr/>
          <a:lstStyle/>
          <a:p>
            <a:pPr eaLnBrk="1" hangingPunct="1"/>
            <a:r>
              <a:rPr lang="en-US" dirty="0">
                <a:ea typeface="ＭＳ Ｐゴシック" pitchFamily="34" charset="-128"/>
              </a:rPr>
              <a:t>406 MHz PLBs</a:t>
            </a:r>
          </a:p>
        </p:txBody>
      </p:sp>
      <p:pic>
        <p:nvPicPr>
          <p:cNvPr id="7" name="Picture 9" descr="microfix.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1586" y="2853373"/>
            <a:ext cx="1568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503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2662" y="3384826"/>
            <a:ext cx="14382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8037" y="954088"/>
            <a:ext cx="1383993" cy="172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2030" y="2229920"/>
            <a:ext cx="215265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9C27DED1-9780-7FB9-EE86-1F72AA6AE1A7}"/>
              </a:ext>
            </a:extLst>
          </p:cNvPr>
          <p:cNvPicPr>
            <a:picLocks noChangeAspect="1"/>
          </p:cNvPicPr>
          <p:nvPr/>
        </p:nvPicPr>
        <p:blipFill rotWithShape="1">
          <a:blip r:embed="rId9"/>
          <a:srcRect l="9334" r="17199"/>
          <a:stretch/>
        </p:blipFill>
        <p:spPr>
          <a:xfrm>
            <a:off x="367374" y="1556915"/>
            <a:ext cx="4070734" cy="348426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577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276600" y="1524000"/>
            <a:ext cx="7620000" cy="1143000"/>
          </a:xfrm>
        </p:spPr>
        <p:txBody>
          <a:bodyPr/>
          <a:lstStyle/>
          <a:p>
            <a:pPr eaLnBrk="1" hangingPunct="1">
              <a:buFont typeface="Wingdings" pitchFamily="2" charset="2"/>
              <a:buNone/>
            </a:pPr>
            <a:br>
              <a:rPr lang="en-US">
                <a:ea typeface="ＭＳ Ｐゴシック" pitchFamily="34" charset="-128"/>
              </a:rPr>
            </a:br>
            <a:endParaRPr lang="en-US">
              <a:ea typeface="ＭＳ Ｐゴシック" pitchFamily="34" charset="-128"/>
            </a:endParaRPr>
          </a:p>
        </p:txBody>
      </p:sp>
      <p:sp>
        <p:nvSpPr>
          <p:cNvPr id="54275" name="Rectangle 3"/>
          <p:cNvSpPr>
            <a:spLocks noChangeArrowheads="1"/>
          </p:cNvSpPr>
          <p:nvPr/>
        </p:nvSpPr>
        <p:spPr bwMode="auto">
          <a:xfrm>
            <a:off x="152400" y="273220"/>
            <a:ext cx="62484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sz="4800" b="1" dirty="0">
                <a:solidFill>
                  <a:srgbClr val="002060"/>
                </a:solidFill>
                <a:latin typeface="+mn-lt"/>
              </a:rPr>
              <a:t>Know </a:t>
            </a:r>
            <a:r>
              <a:rPr lang="en-US" sz="4000" b="1" dirty="0">
                <a:solidFill>
                  <a:srgbClr val="002060"/>
                </a:solidFill>
                <a:latin typeface="+mn-lt"/>
              </a:rPr>
              <a:t>your</a:t>
            </a:r>
            <a:r>
              <a:rPr lang="en-US" sz="4800" b="1" dirty="0">
                <a:solidFill>
                  <a:srgbClr val="002060"/>
                </a:solidFill>
                <a:latin typeface="+mn-lt"/>
              </a:rPr>
              <a:t> aircraft!</a:t>
            </a:r>
          </a:p>
        </p:txBody>
      </p:sp>
      <p:sp>
        <p:nvSpPr>
          <p:cNvPr id="54276" name="Text Box 4"/>
          <p:cNvSpPr txBox="1">
            <a:spLocks noChangeArrowheads="1"/>
          </p:cNvSpPr>
          <p:nvPr/>
        </p:nvSpPr>
        <p:spPr bwMode="auto">
          <a:xfrm>
            <a:off x="152400" y="1220450"/>
            <a:ext cx="545442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marL="457200" indent="-457200" eaLnBrk="1" hangingPunct="1">
              <a:spcBef>
                <a:spcPct val="0"/>
              </a:spcBef>
            </a:pPr>
            <a:r>
              <a:rPr lang="en-US" sz="3200" b="1" dirty="0">
                <a:solidFill>
                  <a:srgbClr val="002060"/>
                </a:solidFill>
                <a:latin typeface="+mn-lt"/>
              </a:rPr>
              <a:t>Seatbelt / Shoulder harness</a:t>
            </a:r>
          </a:p>
          <a:p>
            <a:pPr lvl="1" eaLnBrk="1" hangingPunct="1">
              <a:spcBef>
                <a:spcPct val="0"/>
              </a:spcBef>
              <a:buFont typeface="Wingdings" pitchFamily="2" charset="2"/>
              <a:buChar char="ü"/>
            </a:pPr>
            <a:endParaRPr lang="en-US" dirty="0">
              <a:solidFill>
                <a:srgbClr val="002060"/>
              </a:solidFill>
              <a:latin typeface="Impact" pitchFamily="34" charset="0"/>
            </a:endParaRPr>
          </a:p>
          <a:p>
            <a:pPr lvl="1" eaLnBrk="1" hangingPunct="1">
              <a:spcBef>
                <a:spcPct val="0"/>
              </a:spcBef>
              <a:buFont typeface="Wingdings" pitchFamily="2" charset="2"/>
              <a:buChar char="ü"/>
            </a:pPr>
            <a:endParaRPr lang="en-US" sz="3200" dirty="0">
              <a:solidFill>
                <a:schemeClr val="accent2"/>
              </a:solidFill>
              <a:latin typeface="Impact" pitchFamily="34" charset="0"/>
            </a:endParaRPr>
          </a:p>
        </p:txBody>
      </p:sp>
      <p:pic>
        <p:nvPicPr>
          <p:cNvPr id="54277" name="Picture 5" descr="688248"/>
          <p:cNvPicPr>
            <a:picLocks noChangeAspect="1" noChangeArrowheads="1"/>
          </p:cNvPicPr>
          <p:nvPr/>
        </p:nvPicPr>
        <p:blipFill>
          <a:blip r:embed="rId4">
            <a:extLst>
              <a:ext uri="{28A0092B-C50C-407E-A947-70E740481C1C}">
                <a14:useLocalDpi xmlns:a14="http://schemas.microsoft.com/office/drawing/2010/main" val="0"/>
              </a:ext>
            </a:extLst>
          </a:blip>
          <a:srcRect t="7236" b="11482"/>
          <a:stretch>
            <a:fillRect/>
          </a:stretch>
        </p:blipFill>
        <p:spPr bwMode="auto">
          <a:xfrm>
            <a:off x="5606823" y="1779471"/>
            <a:ext cx="6001792" cy="3858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54522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2r7esdCQ"/>
  <p:tag name="ARTICULATE_DESIGN_ID_2_CUSTOM DESIGN" val="h7ASyH1C"/>
  <p:tag name="ARTICULATE_PROJECT_OPEN" val="0"/>
  <p:tag name="ARTICULATE_SLIDE_COUNT" val="4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B2ACC40B803147A314B5B694074160" ma:contentTypeVersion="18" ma:contentTypeDescription="Create a new document." ma:contentTypeScope="" ma:versionID="981411c90150ca0dae02b62456687d3d">
  <xsd:schema xmlns:xsd="http://www.w3.org/2001/XMLSchema" xmlns:xs="http://www.w3.org/2001/XMLSchema" xmlns:p="http://schemas.microsoft.com/office/2006/metadata/properties" xmlns:ns2="cb8b9acd-dabe-4a01-8ff1-24e1742fdbf0" xmlns:ns3="7efb5309-02d4-4703-9391-451c35aa3e46" targetNamespace="http://schemas.microsoft.com/office/2006/metadata/properties" ma:root="true" ma:fieldsID="6a95ba57e595efa2f2ed1be72bf56d95" ns2:_="" ns3:_="">
    <xsd:import namespace="cb8b9acd-dabe-4a01-8ff1-24e1742fdbf0"/>
    <xsd:import namespace="7efb5309-02d4-4703-9391-451c35aa3e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b9acd-dabe-4a01-8ff1-24e1742fd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51b491-77c5-4453-bcd0-2c522fd091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fb5309-02d4-4703-9391-451c35aa3e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3acb4a-fcea-401f-b60f-09e1a43a7428}" ma:internalName="TaxCatchAll" ma:showField="CatchAllData" ma:web="7efb5309-02d4-4703-9391-451c35aa3e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3" ma:contentTypeDescription="Create a new document." ma:contentTypeScope="" ma:versionID="a1382960ea397b543ada9e7a2f99fe81">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24adeb263b2c21a77da5c1b01bf21b31"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7efb5309-02d4-4703-9391-451c35aa3e46" xsi:nil="true"/>
    <lcf76f155ced4ddcb4097134ff3c332f xmlns="cb8b9acd-dabe-4a01-8ff1-24e1742fdb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C94900-5112-4E3D-898F-9CFC788E10B7}">
  <ds:schemaRefs>
    <ds:schemaRef ds:uri="http://schemas.microsoft.com/sharepoint/v3/contenttype/forms"/>
  </ds:schemaRefs>
</ds:datastoreItem>
</file>

<file path=customXml/itemProps2.xml><?xml version="1.0" encoding="utf-8"?>
<ds:datastoreItem xmlns:ds="http://schemas.openxmlformats.org/officeDocument/2006/customXml" ds:itemID="{41C846C9-D89D-4BF3-87D5-06F8E6B23EA8}"/>
</file>

<file path=customXml/itemProps3.xml><?xml version="1.0" encoding="utf-8"?>
<ds:datastoreItem xmlns:ds="http://schemas.openxmlformats.org/officeDocument/2006/customXml" ds:itemID="{E62E1BBA-8535-4181-A0BC-01283F435C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91778AF-0A5C-4A51-9DFA-5274B89BA213}">
  <ds:schemaRefs>
    <ds:schemaRef ds:uri="http://www.w3.org/XML/1998/namespace"/>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http://schemas.microsoft.com/sharepoint/v4"/>
    <ds:schemaRef ds:uri="http://purl.org/dc/dcmitype/"/>
    <ds:schemaRef ds:uri="04289566-cf42-4ce7-aa7c-2469c3d4502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6414</TotalTime>
  <Words>5101</Words>
  <Application>Microsoft Office PowerPoint</Application>
  <PresentationFormat>Widescreen</PresentationFormat>
  <Paragraphs>501</Paragraphs>
  <Slides>41</Slides>
  <Notes>41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ＭＳ Ｐゴシック</vt:lpstr>
      <vt:lpstr>Arial</vt:lpstr>
      <vt:lpstr>Cambria</vt:lpstr>
      <vt:lpstr>Helvetica Neue Medium</vt:lpstr>
      <vt:lpstr>Impact</vt:lpstr>
      <vt:lpstr>Tahoma</vt:lpstr>
      <vt:lpstr>Times New Roman</vt:lpstr>
      <vt:lpstr>Wingdings</vt:lpstr>
      <vt:lpstr>1_Custom Design</vt:lpstr>
      <vt:lpstr>2_Custom Design</vt:lpstr>
      <vt:lpstr>The National FAA Safety Team Presents</vt:lpstr>
      <vt:lpstr>Welcome</vt:lpstr>
      <vt:lpstr>Overview  </vt:lpstr>
      <vt:lpstr>It can happen quickly</vt:lpstr>
      <vt:lpstr>Research the requirements</vt:lpstr>
      <vt:lpstr>Rent or own</vt:lpstr>
      <vt:lpstr>File a Flight Plan</vt:lpstr>
      <vt:lpstr>406 MHz PLBs</vt:lpstr>
      <vt:lpstr> </vt:lpstr>
      <vt:lpstr>Question:</vt:lpstr>
      <vt:lpstr>Question:</vt:lpstr>
      <vt:lpstr>Tracking Exercise:</vt:lpstr>
      <vt:lpstr>Why am I holding on to my seat?</vt:lpstr>
      <vt:lpstr> </vt:lpstr>
      <vt:lpstr>Buckle Placement:</vt:lpstr>
      <vt:lpstr>Speaking of seat belts</vt:lpstr>
      <vt:lpstr>Are you feeling lucky?</vt:lpstr>
      <vt:lpstr>Dress for Success</vt:lpstr>
      <vt:lpstr>In your pockets</vt:lpstr>
      <vt:lpstr>Dress for Success</vt:lpstr>
      <vt:lpstr>Hot issue</vt:lpstr>
      <vt:lpstr>What about water?</vt:lpstr>
      <vt:lpstr>Water</vt:lpstr>
      <vt:lpstr>Water</vt:lpstr>
      <vt:lpstr>Fuel for the body:</vt:lpstr>
      <vt:lpstr>OK, I’m out - now what?</vt:lpstr>
      <vt:lpstr>Now What?</vt:lpstr>
      <vt:lpstr>Survival Limits</vt:lpstr>
      <vt:lpstr>The First 5 Minutes</vt:lpstr>
      <vt:lpstr>The First 5 Hours</vt:lpstr>
      <vt:lpstr>The First 5 Hours</vt:lpstr>
      <vt:lpstr>The First 5 Days – a Waiting Game</vt:lpstr>
      <vt:lpstr>The most important survival asset</vt:lpstr>
      <vt:lpstr>The will to survive</vt:lpstr>
      <vt:lpstr>Want to learn more?</vt:lpstr>
      <vt:lpstr>Reading List      </vt:lpstr>
      <vt:lpstr>Safety Management Systems (SMS) Coming to General Aviation</vt:lpstr>
      <vt:lpstr>Questions?</vt:lpstr>
      <vt:lpstr>PowerPoint Presentation</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285</cp:revision>
  <dcterms:created xsi:type="dcterms:W3CDTF">2005-01-28T20:32:53Z</dcterms:created>
  <dcterms:modified xsi:type="dcterms:W3CDTF">2024-08-16T20:34:12Z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30DF3AF7-DA94-427C-9E7B-6537A95C2390</vt:lpwstr>
  </property>
  <property fmtid="{D5CDD505-2E9C-101B-9397-08002B2CF9AE}" pid="3" name="ArticulatePath">
    <vt:lpwstr>18-01-Oct-TOM_GA Survival_ PPT_Rev 1</vt:lpwstr>
  </property>
  <property fmtid="{D5CDD505-2E9C-101B-9397-08002B2CF9AE}" pid="4" name="ContentTypeId">
    <vt:lpwstr>0x010100B0B2ACC40B803147A314B5B694074160</vt:lpwstr>
  </property>
  <property fmtid="{D5CDD505-2E9C-101B-9397-08002B2CF9AE}" pid="5" name="_dlc_DocIdItemGuid">
    <vt:lpwstr>ca94d963-3dde-4b4f-81f3-8c188117b6b8</vt:lpwstr>
  </property>
</Properties>
</file>